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0"/>
  </p:notesMasterIdLst>
  <p:sldIdLst>
    <p:sldId id="256" r:id="rId4"/>
    <p:sldId id="261" r:id="rId5"/>
    <p:sldId id="297" r:id="rId6"/>
    <p:sldId id="264" r:id="rId7"/>
    <p:sldId id="310" r:id="rId8"/>
    <p:sldId id="308" r:id="rId9"/>
    <p:sldId id="309" r:id="rId10"/>
    <p:sldId id="265" r:id="rId11"/>
    <p:sldId id="283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6" r:id="rId20"/>
    <p:sldId id="323" r:id="rId21"/>
    <p:sldId id="315" r:id="rId22"/>
    <p:sldId id="317" r:id="rId23"/>
    <p:sldId id="316" r:id="rId24"/>
    <p:sldId id="314" r:id="rId25"/>
    <p:sldId id="318" r:id="rId26"/>
    <p:sldId id="319" r:id="rId27"/>
    <p:sldId id="320" r:id="rId28"/>
    <p:sldId id="321" r:id="rId29"/>
    <p:sldId id="322" r:id="rId30"/>
    <p:sldId id="324" r:id="rId31"/>
    <p:sldId id="327" r:id="rId32"/>
    <p:sldId id="326" r:id="rId33"/>
    <p:sldId id="328" r:id="rId34"/>
    <p:sldId id="311" r:id="rId35"/>
    <p:sldId id="329" r:id="rId36"/>
    <p:sldId id="262" r:id="rId37"/>
    <p:sldId id="304" r:id="rId38"/>
    <p:sldId id="307" r:id="rId39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6C758C"/>
    <a:srgbClr val="626A7F"/>
    <a:srgbClr val="ECD99C"/>
    <a:srgbClr val="E9D48D"/>
    <a:srgbClr val="FFCE29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502" y="72"/>
      </p:cViewPr>
      <p:guideLst>
        <p:guide orient="horz" pos="1938"/>
        <p:guide pos="216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1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68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28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858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3429001" y="387072"/>
            <a:ext cx="3427265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2646" y="2787775"/>
            <a:ext cx="2862318" cy="1080121"/>
          </a:xfrm>
          <a:prstGeom prst="rect">
            <a:avLst/>
          </a:prstGeom>
        </p:spPr>
        <p:txBody>
          <a:bodyPr anchor="ctr"/>
          <a:lstStyle>
            <a:lvl1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42535" y="3867894"/>
            <a:ext cx="2862318" cy="504056"/>
          </a:xfrm>
          <a:prstGeom prst="rect">
            <a:avLst/>
          </a:prstGeom>
        </p:spPr>
        <p:txBody>
          <a:bodyPr anchor="ctr"/>
          <a:lstStyle>
            <a:lvl1pPr marL="0" indent="0" algn="l" fontAlgn="auto"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6858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861049" y="1431235"/>
            <a:ext cx="1926326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778000" y="3703500"/>
            <a:ext cx="108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781048" y="0"/>
            <a:ext cx="108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858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858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5301208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8000" y="-1"/>
            <a:ext cx="162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550503" y="2131318"/>
            <a:ext cx="162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19000" y="2131318"/>
            <a:ext cx="864006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619000" y="-1"/>
            <a:ext cx="2545373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5475997" y="1495130"/>
            <a:ext cx="1380698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107286" y="3386021"/>
            <a:ext cx="2648091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618573" y="1495130"/>
            <a:ext cx="2761397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4047651" y="-11318"/>
            <a:ext cx="2761397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96652" y="12672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96652" y="30758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433760" y="12672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433760" y="30758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302041" y="12672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302041" y="30758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5439149" y="12672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5439149" y="3075807"/>
            <a:ext cx="108012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70867" y="1275605"/>
            <a:ext cx="1674186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1984" y="92610"/>
            <a:ext cx="6509924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265506" y="1131590"/>
            <a:ext cx="213738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398949" y="1347501"/>
            <a:ext cx="8139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1881691" y="1300993"/>
            <a:ext cx="502331" cy="3767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355498" y="1114965"/>
            <a:ext cx="2209406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2888940" y="1895103"/>
            <a:ext cx="396906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3813" y="2154560"/>
            <a:ext cx="3764187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93813" y="2730624"/>
            <a:ext cx="376418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427034" y="1537517"/>
            <a:ext cx="4215044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6858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6858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sz="1800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7"/>
            <a:ext cx="6858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11" y="3723878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01697" y="1104509"/>
            <a:ext cx="504636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574215" y="2183145"/>
            <a:ext cx="393446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3186791" y="497587"/>
            <a:ext cx="484418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1">
            <a:extLst>
              <a:ext uri="{FF2B5EF4-FFF2-40B4-BE49-F238E27FC236}">
                <a16:creationId xmlns:a16="http://schemas.microsoft.com/office/drawing/2014/main" id="{77D7DBD3-0F62-4E6D-98FF-E64FC160A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6858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6001231" y="3940074"/>
            <a:ext cx="85676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0" name="投影片編號版面配置區 1">
            <a:extLst>
              <a:ext uri="{FF2B5EF4-FFF2-40B4-BE49-F238E27FC236}">
                <a16:creationId xmlns:a16="http://schemas.microsoft.com/office/drawing/2014/main" id="{A8B5A159-3CC9-4DF3-90D5-B097A29C7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240868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0658" y="411510"/>
            <a:ext cx="172746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0658" y="1779662"/>
            <a:ext cx="172746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-315416" y="2571750"/>
            <a:ext cx="2554109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80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188640" y="339502"/>
            <a:ext cx="648072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25" name="投影片編號版面配置區 1">
            <a:extLst>
              <a:ext uri="{FF2B5EF4-FFF2-40B4-BE49-F238E27FC236}">
                <a16:creationId xmlns:a16="http://schemas.microsoft.com/office/drawing/2014/main" id="{17D44E9F-3CBC-4B7C-A776-FEDC0665D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052736" y="243005"/>
            <a:ext cx="4829448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62043" y="2931791"/>
            <a:ext cx="2921202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961932" y="3579862"/>
            <a:ext cx="2921202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901697" y="1104509"/>
            <a:ext cx="504636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1574215" y="2183145"/>
            <a:ext cx="393446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4" name="投影片編號版面配置區 1">
            <a:extLst>
              <a:ext uri="{FF2B5EF4-FFF2-40B4-BE49-F238E27FC236}">
                <a16:creationId xmlns:a16="http://schemas.microsoft.com/office/drawing/2014/main" id="{7B328983-133A-403F-AD24-EAF00290E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2780929" y="1203090"/>
            <a:ext cx="128324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0420" y="1312181"/>
            <a:ext cx="1161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544276" y="1276575"/>
            <a:ext cx="1161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8132" y="1276575"/>
            <a:ext cx="1161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32708" y="1276575"/>
            <a:ext cx="1161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136564" y="1276575"/>
            <a:ext cx="1161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投影片編號版面配置區 1">
            <a:extLst>
              <a:ext uri="{FF2B5EF4-FFF2-40B4-BE49-F238E27FC236}">
                <a16:creationId xmlns:a16="http://schemas.microsoft.com/office/drawing/2014/main" id="{210716EB-BA88-4AD8-8263-FC9719495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6858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19" y="1079006"/>
            <a:ext cx="2529996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674746" y="1217153"/>
            <a:ext cx="1459099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FE9E91C6-FCED-4B79-B77D-9743E4BE9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6858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6858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450" y="987575"/>
            <a:ext cx="4828637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175329" y="4262138"/>
            <a:ext cx="6507342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2755" y="1404993"/>
            <a:ext cx="2314198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D66C94EB-9008-497C-97F3-C57831703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E649DE-7D9D-4634-815B-35D3CEBE2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17.jpeg"/><Relationship Id="rId3" Type="http://schemas.openxmlformats.org/officeDocument/2006/relationships/image" Target="../media/image1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11" Type="http://schemas.openxmlformats.org/officeDocument/2006/relationships/image" Target="../media/image23.jpeg"/><Relationship Id="rId5" Type="http://schemas.openxmlformats.org/officeDocument/2006/relationships/image" Target="../media/image15.jpeg"/><Relationship Id="rId10" Type="http://schemas.openxmlformats.org/officeDocument/2006/relationships/image" Target="../media/image22.jpeg"/><Relationship Id="rId4" Type="http://schemas.openxmlformats.org/officeDocument/2006/relationships/image" Target="../media/image14.jpeg"/><Relationship Id="rId9" Type="http://schemas.openxmlformats.org/officeDocument/2006/relationships/image" Target="../media/image21.jpeg"/><Relationship Id="rId1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2535" y="2121116"/>
            <a:ext cx="4194466" cy="1080121"/>
          </a:xfrm>
        </p:spPr>
        <p:txBody>
          <a:bodyPr/>
          <a:lstStyle/>
          <a:p>
            <a:r>
              <a:rPr lang="en-US" altLang="zh-TW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en-US" altLang="zh-TW" baseline="-25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O</a:t>
            </a:r>
            <a:r>
              <a:rPr lang="en-US" altLang="zh-TW" baseline="-25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與植物荷爾蒙之差異性表現基因關聯性探討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4983026-9B1B-49C4-8192-36BE0A53893C}"/>
              </a:ext>
            </a:extLst>
          </p:cNvPr>
          <p:cNvSpPr/>
          <p:nvPr/>
        </p:nvSpPr>
        <p:spPr>
          <a:xfrm>
            <a:off x="423417" y="402218"/>
            <a:ext cx="282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生物資訊學導論</a:t>
            </a:r>
            <a:r>
              <a:rPr lang="en-US" altLang="zh-TW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期末報告</a:t>
            </a: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7A5E95-AEB8-4124-9328-4B01E7386603}"/>
              </a:ext>
            </a:extLst>
          </p:cNvPr>
          <p:cNvSpPr/>
          <p:nvPr/>
        </p:nvSpPr>
        <p:spPr>
          <a:xfrm>
            <a:off x="451698" y="69954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Times New Roman" panose="02020603050405020304" pitchFamily="18" charset="0"/>
              </a:rPr>
              <a:t>Final Presentation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68E5EC8-6877-42E2-BB4C-CE39B2FA5621}"/>
              </a:ext>
            </a:extLst>
          </p:cNvPr>
          <p:cNvSpPr txBox="1">
            <a:spLocks/>
          </p:cNvSpPr>
          <p:nvPr/>
        </p:nvSpPr>
        <p:spPr>
          <a:xfrm>
            <a:off x="836712" y="1251381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4000" b="1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F25BF27-5D2F-4938-8422-DB1C96F0E0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376" y="3876367"/>
            <a:ext cx="2862318" cy="50405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組別：第九組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2019/01/04</a:t>
            </a:r>
            <a:endParaRPr lang="zh-TW" altLang="en-US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3DA2C8-D2F3-442E-BA2E-3BCB725001D5}"/>
              </a:ext>
            </a:extLst>
          </p:cNvPr>
          <p:cNvSpPr/>
          <p:nvPr/>
        </p:nvSpPr>
        <p:spPr>
          <a:xfrm>
            <a:off x="4452093" y="3591141"/>
            <a:ext cx="2420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吳晉宇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(d01623001)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謝誌紘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(r06b42001)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曾柏舜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(r07b42006)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劉宗晏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(r07b42009)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762F5C-E3CB-4F4D-90DF-744705FEEB5C}"/>
              </a:ext>
            </a:extLst>
          </p:cNvPr>
          <p:cNvGrpSpPr/>
          <p:nvPr/>
        </p:nvGrpSpPr>
        <p:grpSpPr>
          <a:xfrm>
            <a:off x="74669" y="915566"/>
            <a:ext cx="6708662" cy="4070757"/>
            <a:chOff x="824794" y="555525"/>
            <a:chExt cx="6708662" cy="4070757"/>
          </a:xfrm>
        </p:grpSpPr>
        <p:pic>
          <p:nvPicPr>
            <p:cNvPr id="17" name="Picture 8" descr="A picture containing compact disk&#10;&#10;Description generated with very high confidence">
              <a:extLst>
                <a:ext uri="{FF2B5EF4-FFF2-40B4-BE49-F238E27FC236}">
                  <a16:creationId xmlns:a16="http://schemas.microsoft.com/office/drawing/2014/main" id="{E74DF9AC-4EAE-4C83-B5C4-59FF146D4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7" t="2643" r="6673" b="1777"/>
            <a:stretch/>
          </p:blipFill>
          <p:spPr>
            <a:xfrm>
              <a:off x="836712" y="555525"/>
              <a:ext cx="2315134" cy="2520281"/>
            </a:xfrm>
            <a:prstGeom prst="rect">
              <a:avLst/>
            </a:prstGeom>
          </p:spPr>
        </p:pic>
        <p:pic>
          <p:nvPicPr>
            <p:cNvPr id="18" name="Picture 12" descr="A picture containing compact disk, electronics&#10;&#10;Description generated with high confidence">
              <a:extLst>
                <a:ext uri="{FF2B5EF4-FFF2-40B4-BE49-F238E27FC236}">
                  <a16:creationId xmlns:a16="http://schemas.microsoft.com/office/drawing/2014/main" id="{9E463C6E-CC05-4E86-99C2-0530B62B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7" t="2644" r="6673" b="1776"/>
            <a:stretch/>
          </p:blipFill>
          <p:spPr>
            <a:xfrm>
              <a:off x="2998356" y="555525"/>
              <a:ext cx="2315134" cy="2520281"/>
            </a:xfrm>
            <a:prstGeom prst="rect">
              <a:avLst/>
            </a:prstGeom>
          </p:spPr>
        </p:pic>
        <p:pic>
          <p:nvPicPr>
            <p:cNvPr id="19" name="Picture 10" descr="A picture containing compact disk&#10;&#10;Description generated with very high confidence">
              <a:extLst>
                <a:ext uri="{FF2B5EF4-FFF2-40B4-BE49-F238E27FC236}">
                  <a16:creationId xmlns:a16="http://schemas.microsoft.com/office/drawing/2014/main" id="{A3C2DE7F-66FB-49FC-8EF8-3F93B80E5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1" t="8422" r="6659" b="4494"/>
            <a:stretch/>
          </p:blipFill>
          <p:spPr>
            <a:xfrm>
              <a:off x="5157192" y="773865"/>
              <a:ext cx="2316174" cy="2257364"/>
            </a:xfrm>
            <a:prstGeom prst="rect">
              <a:avLst/>
            </a:prstGeom>
          </p:spPr>
        </p:pic>
        <p:pic>
          <p:nvPicPr>
            <p:cNvPr id="20" name="Picture 6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1E68AEBE-37A5-464F-88F5-5E36C8B0B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1" t="4421" r="6659" b="9714"/>
            <a:stretch/>
          </p:blipFill>
          <p:spPr>
            <a:xfrm>
              <a:off x="824794" y="2290176"/>
              <a:ext cx="2316174" cy="2264097"/>
            </a:xfrm>
            <a:prstGeom prst="rect">
              <a:avLst/>
            </a:prstGeom>
          </p:spPr>
        </p:pic>
        <p:pic>
          <p:nvPicPr>
            <p:cNvPr id="21" name="Content Placeholder 4">
              <a:extLst>
                <a:ext uri="{FF2B5EF4-FFF2-40B4-BE49-F238E27FC236}">
                  <a16:creationId xmlns:a16="http://schemas.microsoft.com/office/drawing/2014/main" id="{F92C2D7B-7D7F-4A4D-8DB2-8B6770452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4421" r="6677" b="6738"/>
            <a:stretch/>
          </p:blipFill>
          <p:spPr>
            <a:xfrm>
              <a:off x="2998356" y="2283718"/>
              <a:ext cx="2315134" cy="2342563"/>
            </a:xfrm>
            <a:prstGeom prst="rect">
              <a:avLst/>
            </a:prstGeom>
          </p:spPr>
        </p:pic>
        <p:pic>
          <p:nvPicPr>
            <p:cNvPr id="22" name="Picture 14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3924AB10-2EDB-4683-99E6-3A7B6828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" t="4421" r="5307" b="6738"/>
            <a:stretch/>
          </p:blipFill>
          <p:spPr>
            <a:xfrm>
              <a:off x="5218322" y="2283718"/>
              <a:ext cx="2315134" cy="2342564"/>
            </a:xfrm>
            <a:prstGeom prst="rect">
              <a:avLst/>
            </a:prstGeom>
          </p:spPr>
        </p:pic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725EB78B-2BDF-4EF3-89ED-C9E30AEA2598}"/>
              </a:ext>
            </a:extLst>
          </p:cNvPr>
          <p:cNvSpPr/>
          <p:nvPr/>
        </p:nvSpPr>
        <p:spPr>
          <a:xfrm>
            <a:off x="1836900" y="840070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zh-TW" altLang="en-US" dirty="0"/>
              <a:t>差異性表現基因數</a:t>
            </a:r>
            <a:r>
              <a:rPr lang="en-US" altLang="zh-TW" dirty="0"/>
              <a:t>3145</a:t>
            </a:r>
            <a:r>
              <a:rPr lang="zh-TW" altLang="en-US" dirty="0"/>
              <a:t>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4B817-637D-4917-A3F0-DE607DF47A5D}"/>
              </a:ext>
            </a:extLst>
          </p:cNvPr>
          <p:cNvSpPr/>
          <p:nvPr/>
        </p:nvSpPr>
        <p:spPr>
          <a:xfrm>
            <a:off x="1829229" y="1288957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55A3AF-EEA7-4ED8-8C5B-C182F6E37982}"/>
              </a:ext>
            </a:extLst>
          </p:cNvPr>
          <p:cNvSpPr/>
          <p:nvPr/>
        </p:nvSpPr>
        <p:spPr>
          <a:xfrm>
            <a:off x="3921354" y="1277816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A209A6-BC8B-4560-94DD-70CA6C26DAF3}"/>
              </a:ext>
            </a:extLst>
          </p:cNvPr>
          <p:cNvSpPr/>
          <p:nvPr/>
        </p:nvSpPr>
        <p:spPr>
          <a:xfrm>
            <a:off x="6145033" y="1347616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FC8FE2F-742C-45D0-A3BE-1CE1970A7996}"/>
              </a:ext>
            </a:extLst>
          </p:cNvPr>
          <p:cNvSpPr/>
          <p:nvPr/>
        </p:nvSpPr>
        <p:spPr>
          <a:xfrm>
            <a:off x="1671041" y="2977742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Auxin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23B2CC-5955-4455-B7C4-F18AE290E848}"/>
              </a:ext>
            </a:extLst>
          </p:cNvPr>
          <p:cNvSpPr/>
          <p:nvPr/>
        </p:nvSpPr>
        <p:spPr>
          <a:xfrm>
            <a:off x="3863537" y="2970569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ABA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D85FC3-8020-4987-83D4-0974ACF9566E}"/>
              </a:ext>
            </a:extLst>
          </p:cNvPr>
          <p:cNvSpPr/>
          <p:nvPr/>
        </p:nvSpPr>
        <p:spPr>
          <a:xfrm>
            <a:off x="6025181" y="2965481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17" name="Picture 8" descr="A picture containing compact disk&#10;&#10;Description generated with very high confidence">
            <a:extLst>
              <a:ext uri="{FF2B5EF4-FFF2-40B4-BE49-F238E27FC236}">
                <a16:creationId xmlns:a16="http://schemas.microsoft.com/office/drawing/2014/main" id="{E74DF9AC-4EAE-4C83-B5C4-59FF146D4D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2643" r="6673" b="1777"/>
          <a:stretch/>
        </p:blipFill>
        <p:spPr>
          <a:xfrm>
            <a:off x="86587" y="915566"/>
            <a:ext cx="2315134" cy="2520281"/>
          </a:xfrm>
          <a:prstGeom prst="rect">
            <a:avLst/>
          </a:prstGeom>
        </p:spPr>
      </p:pic>
      <p:pic>
        <p:nvPicPr>
          <p:cNvPr id="18" name="Picture 12" descr="A picture containing compact disk, electronics&#10;&#10;Description generated with high confidence">
            <a:extLst>
              <a:ext uri="{FF2B5EF4-FFF2-40B4-BE49-F238E27FC236}">
                <a16:creationId xmlns:a16="http://schemas.microsoft.com/office/drawing/2014/main" id="{9E463C6E-CC05-4E86-99C2-0530B62B66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t="2644" r="6673" b="1776"/>
          <a:stretch/>
        </p:blipFill>
        <p:spPr>
          <a:xfrm>
            <a:off x="2248231" y="915566"/>
            <a:ext cx="2315134" cy="2520281"/>
          </a:xfrm>
          <a:prstGeom prst="rect">
            <a:avLst/>
          </a:prstGeom>
        </p:spPr>
      </p:pic>
      <p:pic>
        <p:nvPicPr>
          <p:cNvPr id="19" name="Picture 10" descr="A picture containing compact disk&#10;&#10;Description generated with very high confidence">
            <a:extLst>
              <a:ext uri="{FF2B5EF4-FFF2-40B4-BE49-F238E27FC236}">
                <a16:creationId xmlns:a16="http://schemas.microsoft.com/office/drawing/2014/main" id="{A3C2DE7F-66FB-49FC-8EF8-3F93B80E54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8422" r="6659" b="4494"/>
          <a:stretch/>
        </p:blipFill>
        <p:spPr>
          <a:xfrm>
            <a:off x="4407067" y="1133906"/>
            <a:ext cx="2316174" cy="2257364"/>
          </a:xfrm>
          <a:prstGeom prst="rect">
            <a:avLst/>
          </a:prstGeom>
        </p:spPr>
      </p:pic>
      <p:pic>
        <p:nvPicPr>
          <p:cNvPr id="20" name="Picture 6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1E68AEBE-37A5-464F-88F5-5E36C8B0B4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4421" r="6659" b="9714"/>
          <a:stretch/>
        </p:blipFill>
        <p:spPr>
          <a:xfrm>
            <a:off x="74669" y="2650217"/>
            <a:ext cx="2316174" cy="2264097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F92C2D7B-7D7F-4A4D-8DB2-8B6770452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4421" r="6677" b="6738"/>
          <a:stretch/>
        </p:blipFill>
        <p:spPr>
          <a:xfrm>
            <a:off x="2248231" y="2643759"/>
            <a:ext cx="2315134" cy="2342563"/>
          </a:xfrm>
          <a:prstGeom prst="rect">
            <a:avLst/>
          </a:prstGeom>
        </p:spPr>
      </p:pic>
      <p:pic>
        <p:nvPicPr>
          <p:cNvPr id="22" name="Picture 14" descr="A picture containing compact disk&#10;&#10;Description generated with high confidence">
            <a:extLst>
              <a:ext uri="{FF2B5EF4-FFF2-40B4-BE49-F238E27FC236}">
                <a16:creationId xmlns:a16="http://schemas.microsoft.com/office/drawing/2014/main" id="{3924AB10-2EDB-4683-99E6-3A7B68285E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4421" r="5307" b="6738"/>
          <a:stretch/>
        </p:blipFill>
        <p:spPr>
          <a:xfrm>
            <a:off x="4468197" y="2643759"/>
            <a:ext cx="2315134" cy="234256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AC25E1DA-5B97-48DD-B245-4C3A4826CF42}"/>
              </a:ext>
            </a:extLst>
          </p:cNvPr>
          <p:cNvSpPr txBox="1"/>
          <p:nvPr/>
        </p:nvSpPr>
        <p:spPr>
          <a:xfrm>
            <a:off x="722228" y="1059582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23.26%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09189814-1E08-4811-991A-21E987261896}"/>
              </a:ext>
            </a:extLst>
          </p:cNvPr>
          <p:cNvSpPr txBox="1"/>
          <p:nvPr/>
        </p:nvSpPr>
        <p:spPr>
          <a:xfrm>
            <a:off x="2848267" y="1059582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50.00%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A8DCE59B-FAEE-41D7-8110-95E916607775}"/>
              </a:ext>
            </a:extLst>
          </p:cNvPr>
          <p:cNvSpPr txBox="1"/>
          <p:nvPr/>
        </p:nvSpPr>
        <p:spPr>
          <a:xfrm>
            <a:off x="5006847" y="1080113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28.26%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5CB50AE-D97A-468A-A696-953B3A0A5703}"/>
              </a:ext>
            </a:extLst>
          </p:cNvPr>
          <p:cNvSpPr txBox="1"/>
          <p:nvPr/>
        </p:nvSpPr>
        <p:spPr>
          <a:xfrm>
            <a:off x="5062164" y="4481482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23.76%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0244F6F2-6471-4538-A372-681D7161FA90}"/>
              </a:ext>
            </a:extLst>
          </p:cNvPr>
          <p:cNvSpPr txBox="1"/>
          <p:nvPr/>
        </p:nvSpPr>
        <p:spPr>
          <a:xfrm>
            <a:off x="688027" y="4497169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36.31%</a:t>
            </a: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AF547187-EC43-4EAC-9CD9-79AD7BE8B7D5}"/>
              </a:ext>
            </a:extLst>
          </p:cNvPr>
          <p:cNvSpPr txBox="1"/>
          <p:nvPr/>
        </p:nvSpPr>
        <p:spPr>
          <a:xfrm>
            <a:off x="2872874" y="4467198"/>
            <a:ext cx="11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38.15% 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55C32F5-D752-4BC9-9A0D-94724ABC58F4}"/>
              </a:ext>
            </a:extLst>
          </p:cNvPr>
          <p:cNvSpPr/>
          <p:nvPr/>
        </p:nvSpPr>
        <p:spPr>
          <a:xfrm>
            <a:off x="931546" y="1505395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8921DA-82F2-4BC7-9382-BE87E01FDB85}"/>
              </a:ext>
            </a:extLst>
          </p:cNvPr>
          <p:cNvSpPr/>
          <p:nvPr/>
        </p:nvSpPr>
        <p:spPr>
          <a:xfrm>
            <a:off x="1359134" y="153447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F48F2B8-9829-44CE-8AED-7A305ED5BD9E}"/>
              </a:ext>
            </a:extLst>
          </p:cNvPr>
          <p:cNvSpPr/>
          <p:nvPr/>
        </p:nvSpPr>
        <p:spPr>
          <a:xfrm>
            <a:off x="3102298" y="1505395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DF40934-5CE9-495A-825E-8007B601B7B9}"/>
              </a:ext>
            </a:extLst>
          </p:cNvPr>
          <p:cNvSpPr/>
          <p:nvPr/>
        </p:nvSpPr>
        <p:spPr>
          <a:xfrm>
            <a:off x="5255034" y="1549707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A5A8884-46AA-4756-B42C-8DBA3A7E79FB}"/>
              </a:ext>
            </a:extLst>
          </p:cNvPr>
          <p:cNvSpPr/>
          <p:nvPr/>
        </p:nvSpPr>
        <p:spPr>
          <a:xfrm>
            <a:off x="931546" y="3190540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9CF8986-5258-4766-8C56-D992EB340247}"/>
              </a:ext>
            </a:extLst>
          </p:cNvPr>
          <p:cNvSpPr/>
          <p:nvPr/>
        </p:nvSpPr>
        <p:spPr>
          <a:xfrm>
            <a:off x="3102298" y="3190540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BEC10EBE-9201-430E-9886-D2F2B13F54B4}"/>
              </a:ext>
            </a:extLst>
          </p:cNvPr>
          <p:cNvSpPr/>
          <p:nvPr/>
        </p:nvSpPr>
        <p:spPr>
          <a:xfrm>
            <a:off x="5269516" y="3195254"/>
            <a:ext cx="1313876" cy="1313876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ACB017-04AC-4D7B-B3E2-804D53FC48CF}"/>
              </a:ext>
            </a:extLst>
          </p:cNvPr>
          <p:cNvSpPr/>
          <p:nvPr/>
        </p:nvSpPr>
        <p:spPr>
          <a:xfrm>
            <a:off x="3598230" y="153447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2C7871-82A0-46DC-B8F4-732634887251}"/>
              </a:ext>
            </a:extLst>
          </p:cNvPr>
          <p:cNvSpPr/>
          <p:nvPr/>
        </p:nvSpPr>
        <p:spPr>
          <a:xfrm>
            <a:off x="5641760" y="155131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927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384563-11BE-4095-BA63-AC6D686ED0BE}"/>
              </a:ext>
            </a:extLst>
          </p:cNvPr>
          <p:cNvSpPr/>
          <p:nvPr/>
        </p:nvSpPr>
        <p:spPr>
          <a:xfrm>
            <a:off x="1262516" y="3259453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1322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A1BD88-ADFD-486C-AECA-D48F54A9843B}"/>
              </a:ext>
            </a:extLst>
          </p:cNvPr>
          <p:cNvSpPr/>
          <p:nvPr/>
        </p:nvSpPr>
        <p:spPr>
          <a:xfrm>
            <a:off x="3404393" y="324578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1541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5B9891-57B6-4E22-A5E4-F1CAAF5CF9EE}"/>
              </a:ext>
            </a:extLst>
          </p:cNvPr>
          <p:cNvSpPr/>
          <p:nvPr/>
        </p:nvSpPr>
        <p:spPr>
          <a:xfrm>
            <a:off x="5624359" y="324027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6191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C3F2784-C6BB-449F-B0A4-798B5C036155}"/>
              </a:ext>
            </a:extLst>
          </p:cNvPr>
          <p:cNvSpPr/>
          <p:nvPr/>
        </p:nvSpPr>
        <p:spPr>
          <a:xfrm>
            <a:off x="1829229" y="1288957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CD24BA-05F0-4FC8-9600-F2D1748318C8}"/>
              </a:ext>
            </a:extLst>
          </p:cNvPr>
          <p:cNvSpPr/>
          <p:nvPr/>
        </p:nvSpPr>
        <p:spPr>
          <a:xfrm>
            <a:off x="3921354" y="1277816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92AC0EC-E256-47AE-94A7-4DA98EEC1DF9}"/>
              </a:ext>
            </a:extLst>
          </p:cNvPr>
          <p:cNvSpPr/>
          <p:nvPr/>
        </p:nvSpPr>
        <p:spPr>
          <a:xfrm>
            <a:off x="6145033" y="1347616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4C5BD8-B980-45CD-A292-D0DD40B744AD}"/>
              </a:ext>
            </a:extLst>
          </p:cNvPr>
          <p:cNvSpPr/>
          <p:nvPr/>
        </p:nvSpPr>
        <p:spPr>
          <a:xfrm>
            <a:off x="1671041" y="2977742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Auxin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7FE7CC-E9A8-49C1-9238-5FDA18B49144}"/>
              </a:ext>
            </a:extLst>
          </p:cNvPr>
          <p:cNvSpPr/>
          <p:nvPr/>
        </p:nvSpPr>
        <p:spPr>
          <a:xfrm>
            <a:off x="3863537" y="2970569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ABA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E22FBF-3BF4-4439-90F6-2D240808C281}"/>
              </a:ext>
            </a:extLst>
          </p:cNvPr>
          <p:cNvSpPr/>
          <p:nvPr/>
        </p:nvSpPr>
        <p:spPr>
          <a:xfrm>
            <a:off x="6025181" y="2965481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1532" y="3003798"/>
            <a:ext cx="3894936" cy="576063"/>
          </a:xfrm>
        </p:spPr>
        <p:txBody>
          <a:bodyPr/>
          <a:lstStyle/>
          <a:p>
            <a:r>
              <a:rPr lang="en-US" altLang="zh-TW" dirty="0"/>
              <a:t>SH</a:t>
            </a:r>
            <a:r>
              <a:rPr lang="en-US" altLang="ko-KR" dirty="0"/>
              <a:t>OOT</a:t>
            </a:r>
            <a:endParaRPr lang="ko-KR" altLang="en-US" dirty="0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459E254-C87C-413C-870D-CAC3D239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EFE027-0FBF-41EB-85F5-B97620092B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91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5229200" y="267494"/>
            <a:ext cx="1604814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CF6E32C7-50D0-4D00-A340-2FCB76C568FA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2D490-4A01-47C5-B989-CC18E5803F64}"/>
              </a:ext>
            </a:extLst>
          </p:cNvPr>
          <p:cNvSpPr txBox="1">
            <a:spLocks/>
          </p:cNvSpPr>
          <p:nvPr/>
        </p:nvSpPr>
        <p:spPr>
          <a:xfrm>
            <a:off x="5280645" y="1203598"/>
            <a:ext cx="1501924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800" dirty="0"/>
          </a:p>
        </p:txBody>
      </p:sp>
      <p:pic>
        <p:nvPicPr>
          <p:cNvPr id="6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FCBFE9C-D930-4031-A533-D43A2A467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8" y="0"/>
            <a:ext cx="5173580" cy="5171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4461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5EB78B-2BDF-4EF3-89ED-C9E30AEA2598}"/>
              </a:ext>
            </a:extLst>
          </p:cNvPr>
          <p:cNvSpPr/>
          <p:nvPr/>
        </p:nvSpPr>
        <p:spPr>
          <a:xfrm>
            <a:off x="1836900" y="840070"/>
            <a:ext cx="3291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zh-TW" altLang="en-US" dirty="0"/>
              <a:t>差異性表現基因數</a:t>
            </a:r>
            <a:r>
              <a:rPr lang="en-US" altLang="zh-TW" dirty="0"/>
              <a:t>3145</a:t>
            </a:r>
            <a:r>
              <a:rPr lang="zh-TW" altLang="en-US" dirty="0"/>
              <a:t>個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526C7AE-E033-4CE6-B2F7-DFEF216357D0}"/>
              </a:ext>
            </a:extLst>
          </p:cNvPr>
          <p:cNvGrpSpPr/>
          <p:nvPr/>
        </p:nvGrpSpPr>
        <p:grpSpPr>
          <a:xfrm>
            <a:off x="58000" y="980220"/>
            <a:ext cx="6751818" cy="4203341"/>
            <a:chOff x="-99392" y="987574"/>
            <a:chExt cx="6751818" cy="4203341"/>
          </a:xfrm>
        </p:grpSpPr>
        <p:pic>
          <p:nvPicPr>
            <p:cNvPr id="13" name="Picture 12" descr="A picture containing compact disk, electronics&#10;&#10;Description generated with high confidence">
              <a:extLst>
                <a:ext uri="{FF2B5EF4-FFF2-40B4-BE49-F238E27FC236}">
                  <a16:creationId xmlns:a16="http://schemas.microsoft.com/office/drawing/2014/main" id="{3F6185FC-34BD-4306-BBCE-D07F1E944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2462" r="6676" b="3719"/>
            <a:stretch/>
          </p:blipFill>
          <p:spPr>
            <a:xfrm>
              <a:off x="2132686" y="987574"/>
              <a:ext cx="2281778" cy="2438206"/>
            </a:xfrm>
            <a:prstGeom prst="rect">
              <a:avLst/>
            </a:prstGeom>
          </p:spPr>
        </p:pic>
        <p:pic>
          <p:nvPicPr>
            <p:cNvPr id="14" name="Picture 8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459F2AC2-3E81-41C7-AE4F-77B3F884B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2461" r="6677" b="3720"/>
            <a:stretch/>
          </p:blipFill>
          <p:spPr>
            <a:xfrm>
              <a:off x="-99391" y="987574"/>
              <a:ext cx="2281778" cy="2438206"/>
            </a:xfrm>
            <a:prstGeom prst="rect">
              <a:avLst/>
            </a:prstGeom>
          </p:spPr>
        </p:pic>
        <p:pic>
          <p:nvPicPr>
            <p:cNvPr id="23" name="Picture 10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1B5C0EA6-80F3-4A56-AB36-DA6745887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5267" r="5986" b="3720"/>
            <a:stretch/>
          </p:blipFill>
          <p:spPr>
            <a:xfrm>
              <a:off x="4369624" y="1060510"/>
              <a:ext cx="2282802" cy="2365270"/>
            </a:xfrm>
            <a:prstGeom prst="rect">
              <a:avLst/>
            </a:prstGeom>
          </p:spPr>
        </p:pic>
        <p:pic>
          <p:nvPicPr>
            <p:cNvPr id="25" name="Picture 14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A8E3EA2F-574E-4BDA-ABF3-764E337DC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2" t="6183" r="6658" b="2804"/>
            <a:stretch/>
          </p:blipFill>
          <p:spPr>
            <a:xfrm>
              <a:off x="4365104" y="2825645"/>
              <a:ext cx="2282802" cy="2365270"/>
            </a:xfrm>
            <a:prstGeom prst="rect">
              <a:avLst/>
            </a:prstGeom>
          </p:spPr>
        </p:pic>
        <p:pic>
          <p:nvPicPr>
            <p:cNvPr id="26" name="Content Placeholder 4">
              <a:extLst>
                <a:ext uri="{FF2B5EF4-FFF2-40B4-BE49-F238E27FC236}">
                  <a16:creationId xmlns:a16="http://schemas.microsoft.com/office/drawing/2014/main" id="{3BDA4F4D-B3E0-4395-B762-CF9A4C4AE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613" r="5979" b="4567"/>
            <a:stretch/>
          </p:blipFill>
          <p:spPr>
            <a:xfrm>
              <a:off x="2132686" y="2706901"/>
              <a:ext cx="2281778" cy="2438206"/>
            </a:xfrm>
            <a:prstGeom prst="rect">
              <a:avLst/>
            </a:prstGeom>
          </p:spPr>
        </p:pic>
        <p:pic>
          <p:nvPicPr>
            <p:cNvPr id="27" name="Picture 6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CF6738C2-345B-40E0-9936-631C01487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1614" r="6679" b="4567"/>
            <a:stretch/>
          </p:blipFill>
          <p:spPr>
            <a:xfrm>
              <a:off x="-99392" y="2706902"/>
              <a:ext cx="2281779" cy="2438206"/>
            </a:xfrm>
            <a:prstGeom prst="rect">
              <a:avLst/>
            </a:prstGeom>
          </p:spPr>
        </p:pic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F4029E0F-EB74-470D-8B57-B284930BEE94}"/>
              </a:ext>
            </a:extLst>
          </p:cNvPr>
          <p:cNvSpPr/>
          <p:nvPr/>
        </p:nvSpPr>
        <p:spPr>
          <a:xfrm>
            <a:off x="1782209" y="1347614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BL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1F46A3-045F-4A06-99C8-FDAA7E53C000}"/>
              </a:ext>
            </a:extLst>
          </p:cNvPr>
          <p:cNvSpPr/>
          <p:nvPr/>
        </p:nvSpPr>
        <p:spPr>
          <a:xfrm>
            <a:off x="6195046" y="1353445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7F58EA-2940-4430-89CB-FEA877232BD7}"/>
              </a:ext>
            </a:extLst>
          </p:cNvPr>
          <p:cNvSpPr/>
          <p:nvPr/>
        </p:nvSpPr>
        <p:spPr>
          <a:xfrm>
            <a:off x="1651203" y="3083266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Auxin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BAEF70D-6F5E-4B6A-97C9-665CDEA2355F}"/>
              </a:ext>
            </a:extLst>
          </p:cNvPr>
          <p:cNvSpPr/>
          <p:nvPr/>
        </p:nvSpPr>
        <p:spPr>
          <a:xfrm>
            <a:off x="3813917" y="3058966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ABA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E1B2E58-F717-497C-90D1-A9A627E34841}"/>
              </a:ext>
            </a:extLst>
          </p:cNvPr>
          <p:cNvSpPr/>
          <p:nvPr/>
        </p:nvSpPr>
        <p:spPr>
          <a:xfrm>
            <a:off x="5996634" y="3070346"/>
            <a:ext cx="797968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8F8C21B-24E7-42B6-B1BB-ADBF02E1F950}"/>
              </a:ext>
            </a:extLst>
          </p:cNvPr>
          <p:cNvSpPr/>
          <p:nvPr/>
        </p:nvSpPr>
        <p:spPr>
          <a:xfrm>
            <a:off x="3978927" y="1347614"/>
            <a:ext cx="530193" cy="216024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7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15</a:t>
            </a:fld>
            <a:endParaRPr lang="zh-TW" altLang="en-US"/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063E9E8-70B1-47E7-99E4-7945B3A79BC0}"/>
              </a:ext>
            </a:extLst>
          </p:cNvPr>
          <p:cNvGrpSpPr/>
          <p:nvPr/>
        </p:nvGrpSpPr>
        <p:grpSpPr>
          <a:xfrm>
            <a:off x="2290078" y="2699547"/>
            <a:ext cx="2321807" cy="2438206"/>
            <a:chOff x="2290078" y="2699547"/>
            <a:chExt cx="2321807" cy="2438206"/>
          </a:xfrm>
        </p:grpSpPr>
        <p:pic>
          <p:nvPicPr>
            <p:cNvPr id="40" name="Content Placeholder 4">
              <a:extLst>
                <a:ext uri="{FF2B5EF4-FFF2-40B4-BE49-F238E27FC236}">
                  <a16:creationId xmlns:a16="http://schemas.microsoft.com/office/drawing/2014/main" id="{D396AC33-AEF0-4605-ABB7-36D0DADBB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613" r="5979" b="4567"/>
            <a:stretch/>
          </p:blipFill>
          <p:spPr>
            <a:xfrm>
              <a:off x="2290078" y="2699547"/>
              <a:ext cx="2281778" cy="2438206"/>
            </a:xfrm>
            <a:prstGeom prst="rect">
              <a:avLst/>
            </a:prstGeom>
          </p:spPr>
        </p:pic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AEFEFB24-D610-42D2-9508-84A532EF5595}"/>
                </a:ext>
              </a:extLst>
            </p:cNvPr>
            <p:cNvSpPr/>
            <p:nvPr/>
          </p:nvSpPr>
          <p:spPr>
            <a:xfrm>
              <a:off x="3096222" y="3290579"/>
              <a:ext cx="1313876" cy="1313876"/>
            </a:xfrm>
            <a:prstGeom prst="ellipse">
              <a:avLst/>
            </a:prstGeom>
            <a:noFill/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E85044E4-0F51-4D84-9330-E92117686CAF}"/>
                </a:ext>
              </a:extLst>
            </p:cNvPr>
            <p:cNvSpPr txBox="1"/>
            <p:nvPr/>
          </p:nvSpPr>
          <p:spPr>
            <a:xfrm>
              <a:off x="2894587" y="4648685"/>
              <a:ext cx="111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25.85%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1B723D5-1B6A-43A0-B72E-860143CD50DB}"/>
                </a:ext>
              </a:extLst>
            </p:cNvPr>
            <p:cNvSpPr/>
            <p:nvPr/>
          </p:nvSpPr>
          <p:spPr>
            <a:xfrm>
              <a:off x="3432521" y="3425468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1420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4C7F9CA-0657-4042-AFF4-A7AF5A762B56}"/>
                </a:ext>
              </a:extLst>
            </p:cNvPr>
            <p:cNvSpPr/>
            <p:nvPr/>
          </p:nvSpPr>
          <p:spPr>
            <a:xfrm>
              <a:off x="3813917" y="3058966"/>
              <a:ext cx="797968" cy="216024"/>
            </a:xfrm>
            <a:prstGeom prst="rect">
              <a:avLst/>
            </a:prstGeom>
            <a:solidFill>
              <a:srgbClr val="FFC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ABA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87182A96-3504-4455-B979-F49E7D09B756}"/>
              </a:ext>
            </a:extLst>
          </p:cNvPr>
          <p:cNvGrpSpPr/>
          <p:nvPr/>
        </p:nvGrpSpPr>
        <p:grpSpPr>
          <a:xfrm>
            <a:off x="58000" y="980220"/>
            <a:ext cx="6751818" cy="4203341"/>
            <a:chOff x="58000" y="980220"/>
            <a:chExt cx="6751818" cy="4203341"/>
          </a:xfrm>
        </p:grpSpPr>
        <p:pic>
          <p:nvPicPr>
            <p:cNvPr id="36" name="Picture 12" descr="A picture containing compact disk, electronics&#10;&#10;Description generated with high confidence">
              <a:extLst>
                <a:ext uri="{FF2B5EF4-FFF2-40B4-BE49-F238E27FC236}">
                  <a16:creationId xmlns:a16="http://schemas.microsoft.com/office/drawing/2014/main" id="{A95723B1-236F-4D03-B9DC-06FAC6AF1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2462" r="6676" b="3719"/>
            <a:stretch/>
          </p:blipFill>
          <p:spPr>
            <a:xfrm>
              <a:off x="2290078" y="980220"/>
              <a:ext cx="2281778" cy="2438206"/>
            </a:xfrm>
            <a:prstGeom prst="rect">
              <a:avLst/>
            </a:prstGeom>
          </p:spPr>
        </p:pic>
        <p:pic>
          <p:nvPicPr>
            <p:cNvPr id="37" name="Picture 8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26C8CC61-93AC-49A4-96D4-6CD515D93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2461" r="6677" b="3720"/>
            <a:stretch/>
          </p:blipFill>
          <p:spPr>
            <a:xfrm>
              <a:off x="58001" y="980220"/>
              <a:ext cx="2281778" cy="2438206"/>
            </a:xfrm>
            <a:prstGeom prst="rect">
              <a:avLst/>
            </a:prstGeom>
          </p:spPr>
        </p:pic>
        <p:pic>
          <p:nvPicPr>
            <p:cNvPr id="38" name="Picture 10" descr="A picture containing compact disk&#10;&#10;Description generated with high confidence">
              <a:extLst>
                <a:ext uri="{FF2B5EF4-FFF2-40B4-BE49-F238E27FC236}">
                  <a16:creationId xmlns:a16="http://schemas.microsoft.com/office/drawing/2014/main" id="{85EE32E9-2081-40D9-8C6C-D1E047BD3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5267" r="5986" b="3720"/>
            <a:stretch/>
          </p:blipFill>
          <p:spPr>
            <a:xfrm>
              <a:off x="4527016" y="1053156"/>
              <a:ext cx="2282802" cy="2365270"/>
            </a:xfrm>
            <a:prstGeom prst="rect">
              <a:avLst/>
            </a:prstGeom>
          </p:spPr>
        </p:pic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8A4B0529-90E4-4421-9C33-3960FA25CEF9}"/>
                </a:ext>
              </a:extLst>
            </p:cNvPr>
            <p:cNvGrpSpPr/>
            <p:nvPr/>
          </p:nvGrpSpPr>
          <p:grpSpPr>
            <a:xfrm>
              <a:off x="58000" y="1109430"/>
              <a:ext cx="6747298" cy="4074131"/>
              <a:chOff x="58000" y="1109430"/>
              <a:chExt cx="6747298" cy="4074131"/>
            </a:xfrm>
          </p:grpSpPr>
          <p:pic>
            <p:nvPicPr>
              <p:cNvPr id="39" name="Picture 14" descr="A picture containing compact disk&#10;&#10;Description generated with high confidence">
                <a:extLst>
                  <a:ext uri="{FF2B5EF4-FFF2-40B4-BE49-F238E27FC236}">
                    <a16:creationId xmlns:a16="http://schemas.microsoft.com/office/drawing/2014/main" id="{6759D4FF-8D54-4695-9275-531DC6855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2" t="6183" r="6658" b="2804"/>
              <a:stretch/>
            </p:blipFill>
            <p:spPr>
              <a:xfrm>
                <a:off x="4522496" y="2818291"/>
                <a:ext cx="2282802" cy="2365270"/>
              </a:xfrm>
              <a:prstGeom prst="rect">
                <a:avLst/>
              </a:prstGeom>
            </p:spPr>
          </p:pic>
          <p:pic>
            <p:nvPicPr>
              <p:cNvPr id="41" name="Picture 6" descr="A picture containing compact disk&#10;&#10;Description generated with high confidence">
                <a:extLst>
                  <a:ext uri="{FF2B5EF4-FFF2-40B4-BE49-F238E27FC236}">
                    <a16:creationId xmlns:a16="http://schemas.microsoft.com/office/drawing/2014/main" id="{93558465-50E0-40EE-944C-7659B5828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21" t="1614" r="6679" b="4567"/>
              <a:stretch/>
            </p:blipFill>
            <p:spPr>
              <a:xfrm>
                <a:off x="58000" y="2699548"/>
                <a:ext cx="2281779" cy="2438206"/>
              </a:xfrm>
              <a:prstGeom prst="rect">
                <a:avLst/>
              </a:prstGeom>
            </p:spPr>
          </p:pic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46848CA1-D551-4F51-8399-879CBDF06033}"/>
                  </a:ext>
                </a:extLst>
              </p:cNvPr>
              <p:cNvSpPr/>
              <p:nvPr/>
            </p:nvSpPr>
            <p:spPr>
              <a:xfrm>
                <a:off x="890988" y="1563638"/>
                <a:ext cx="1291526" cy="1285107"/>
              </a:xfrm>
              <a:prstGeom prst="ellipse">
                <a:avLst/>
              </a:prstGeom>
              <a:noFill/>
              <a:ln>
                <a:solidFill>
                  <a:srgbClr val="ED1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CADC7983-CC77-45CE-95E5-45BB329B91BB}"/>
                  </a:ext>
                </a:extLst>
              </p:cNvPr>
              <p:cNvSpPr/>
              <p:nvPr/>
            </p:nvSpPr>
            <p:spPr>
              <a:xfrm>
                <a:off x="3123236" y="1545906"/>
                <a:ext cx="1296216" cy="1313876"/>
              </a:xfrm>
              <a:prstGeom prst="ellipse">
                <a:avLst/>
              </a:prstGeom>
              <a:noFill/>
              <a:ln>
                <a:solidFill>
                  <a:srgbClr val="ED1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098DE8FF-0EE3-4013-BE17-73E9C32EAB0B}"/>
                  </a:ext>
                </a:extLst>
              </p:cNvPr>
              <p:cNvSpPr/>
              <p:nvPr/>
            </p:nvSpPr>
            <p:spPr>
              <a:xfrm>
                <a:off x="5341192" y="1570390"/>
                <a:ext cx="1303989" cy="1290085"/>
              </a:xfrm>
              <a:prstGeom prst="ellipse">
                <a:avLst/>
              </a:prstGeom>
              <a:noFill/>
              <a:ln>
                <a:solidFill>
                  <a:srgbClr val="ED1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77F88708-0D54-4EA7-9194-1B738F6A5EEA}"/>
                  </a:ext>
                </a:extLst>
              </p:cNvPr>
              <p:cNvSpPr/>
              <p:nvPr/>
            </p:nvSpPr>
            <p:spPr>
              <a:xfrm>
                <a:off x="873498" y="3311735"/>
                <a:ext cx="1313876" cy="1285107"/>
              </a:xfrm>
              <a:prstGeom prst="ellipse">
                <a:avLst/>
              </a:prstGeom>
              <a:noFill/>
              <a:ln>
                <a:solidFill>
                  <a:srgbClr val="ED1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1E5A6172-1743-43BF-91E3-8E1B761BE8D8}"/>
                  </a:ext>
                </a:extLst>
              </p:cNvPr>
              <p:cNvSpPr/>
              <p:nvPr/>
            </p:nvSpPr>
            <p:spPr>
              <a:xfrm>
                <a:off x="5341191" y="3311735"/>
                <a:ext cx="1303989" cy="1292720"/>
              </a:xfrm>
              <a:prstGeom prst="ellipse">
                <a:avLst/>
              </a:prstGeom>
              <a:noFill/>
              <a:ln>
                <a:solidFill>
                  <a:srgbClr val="ED1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">
                <a:extLst>
                  <a:ext uri="{FF2B5EF4-FFF2-40B4-BE49-F238E27FC236}">
                    <a16:creationId xmlns:a16="http://schemas.microsoft.com/office/drawing/2014/main" id="{2093F62F-9FDC-4B5D-9BAE-8EB90A9B09A5}"/>
                  </a:ext>
                </a:extLst>
              </p:cNvPr>
              <p:cNvSpPr txBox="1"/>
              <p:nvPr/>
            </p:nvSpPr>
            <p:spPr>
              <a:xfrm>
                <a:off x="5106131" y="4639259"/>
                <a:ext cx="1112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14.51%</a:t>
                </a:r>
              </a:p>
            </p:txBody>
          </p:sp>
          <p:sp>
            <p:nvSpPr>
              <p:cNvPr id="50" name="TextBox 21">
                <a:extLst>
                  <a:ext uri="{FF2B5EF4-FFF2-40B4-BE49-F238E27FC236}">
                    <a16:creationId xmlns:a16="http://schemas.microsoft.com/office/drawing/2014/main" id="{2BA5923E-ABB8-4E32-A469-4771EE347602}"/>
                  </a:ext>
                </a:extLst>
              </p:cNvPr>
              <p:cNvSpPr txBox="1"/>
              <p:nvPr/>
            </p:nvSpPr>
            <p:spPr>
              <a:xfrm>
                <a:off x="3015672" y="1128123"/>
                <a:ext cx="1112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16.41%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B40A95CE-2DAE-4223-B4F8-6F9DD3FE3FA2}"/>
                  </a:ext>
                </a:extLst>
              </p:cNvPr>
              <p:cNvSpPr txBox="1"/>
              <p:nvPr/>
            </p:nvSpPr>
            <p:spPr>
              <a:xfrm>
                <a:off x="5123911" y="1128123"/>
                <a:ext cx="1112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11.00%</a:t>
                </a:r>
              </a:p>
            </p:txBody>
          </p:sp>
          <p:sp>
            <p:nvSpPr>
              <p:cNvPr id="52" name="TextBox 25">
                <a:extLst>
                  <a:ext uri="{FF2B5EF4-FFF2-40B4-BE49-F238E27FC236}">
                    <a16:creationId xmlns:a16="http://schemas.microsoft.com/office/drawing/2014/main" id="{25BE038B-AD6F-4100-B13D-1676DDE44D92}"/>
                  </a:ext>
                </a:extLst>
              </p:cNvPr>
              <p:cNvSpPr txBox="1"/>
              <p:nvPr/>
            </p:nvSpPr>
            <p:spPr>
              <a:xfrm>
                <a:off x="620688" y="1109430"/>
                <a:ext cx="1112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18.63%</a:t>
                </a:r>
              </a:p>
            </p:txBody>
          </p:sp>
          <p:sp>
            <p:nvSpPr>
              <p:cNvPr id="53" name="TextBox 26">
                <a:extLst>
                  <a:ext uri="{FF2B5EF4-FFF2-40B4-BE49-F238E27FC236}">
                    <a16:creationId xmlns:a16="http://schemas.microsoft.com/office/drawing/2014/main" id="{1A55CFFA-3B8F-4C19-A208-937F65143F03}"/>
                  </a:ext>
                </a:extLst>
              </p:cNvPr>
              <p:cNvSpPr txBox="1"/>
              <p:nvPr/>
            </p:nvSpPr>
            <p:spPr>
              <a:xfrm>
                <a:off x="662509" y="4612435"/>
                <a:ext cx="1112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13.18%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B33F411-9DB7-42D5-BE72-8B3AA094FBBE}"/>
                  </a:ext>
                </a:extLst>
              </p:cNvPr>
              <p:cNvSpPr/>
              <p:nvPr/>
            </p:nvSpPr>
            <p:spPr>
              <a:xfrm>
                <a:off x="1245742" y="1652494"/>
                <a:ext cx="569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</a:rPr>
                  <a:t>365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CF38AAA-0686-4A51-9B2C-A15C2D7FC661}"/>
                  </a:ext>
                </a:extLst>
              </p:cNvPr>
              <p:cNvSpPr/>
              <p:nvPr/>
            </p:nvSpPr>
            <p:spPr>
              <a:xfrm>
                <a:off x="3557245" y="1652494"/>
                <a:ext cx="569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658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2B504B9-0DC7-47CB-8FFD-A7ACC31A999F}"/>
                  </a:ext>
                </a:extLst>
              </p:cNvPr>
              <p:cNvSpPr/>
              <p:nvPr/>
            </p:nvSpPr>
            <p:spPr>
              <a:xfrm>
                <a:off x="5662275" y="1655829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1455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E09397B-28A6-4977-8D5A-26C602E83BF7}"/>
                  </a:ext>
                </a:extLst>
              </p:cNvPr>
              <p:cNvSpPr/>
              <p:nvPr/>
            </p:nvSpPr>
            <p:spPr>
              <a:xfrm>
                <a:off x="1228791" y="3408214"/>
                <a:ext cx="66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1115</a:t>
                </a: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88E632F-5628-494E-AF29-62589C71542C}"/>
                  </a:ext>
                </a:extLst>
              </p:cNvPr>
              <p:cNvSpPr/>
              <p:nvPr/>
            </p:nvSpPr>
            <p:spPr>
              <a:xfrm>
                <a:off x="5680037" y="3418426"/>
                <a:ext cx="697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5237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6DCE0D5-394E-45CF-AAD6-D794D2D5FCEA}"/>
                  </a:ext>
                </a:extLst>
              </p:cNvPr>
              <p:cNvSpPr/>
              <p:nvPr/>
            </p:nvSpPr>
            <p:spPr>
              <a:xfrm>
                <a:off x="1782209" y="1347614"/>
                <a:ext cx="530193" cy="216024"/>
              </a:xfrm>
              <a:prstGeom prst="rect">
                <a:avLst/>
              </a:prstGeom>
              <a:solidFill>
                <a:srgbClr val="FFC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BL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2D21C53-3A6D-4FA1-A1F6-A5B88938FCB1}"/>
                  </a:ext>
                </a:extLst>
              </p:cNvPr>
              <p:cNvSpPr/>
              <p:nvPr/>
            </p:nvSpPr>
            <p:spPr>
              <a:xfrm>
                <a:off x="3978927" y="1347614"/>
                <a:ext cx="530193" cy="216024"/>
              </a:xfrm>
              <a:prstGeom prst="rect">
                <a:avLst/>
              </a:prstGeom>
              <a:solidFill>
                <a:srgbClr val="FFC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GA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D89A695E-C0A1-47DF-A144-36046E77BAC0}"/>
                  </a:ext>
                </a:extLst>
              </p:cNvPr>
              <p:cNvSpPr/>
              <p:nvPr/>
            </p:nvSpPr>
            <p:spPr>
              <a:xfrm>
                <a:off x="6195046" y="1353445"/>
                <a:ext cx="530193" cy="216024"/>
              </a:xfrm>
              <a:prstGeom prst="rect">
                <a:avLst/>
              </a:prstGeom>
              <a:solidFill>
                <a:srgbClr val="FFC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CK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0F83BC07-A5AE-4C3A-8552-CEC5FCF101A7}"/>
                  </a:ext>
                </a:extLst>
              </p:cNvPr>
              <p:cNvSpPr/>
              <p:nvPr/>
            </p:nvSpPr>
            <p:spPr>
              <a:xfrm>
                <a:off x="1651203" y="3083266"/>
                <a:ext cx="797968" cy="216024"/>
              </a:xfrm>
              <a:prstGeom prst="rect">
                <a:avLst/>
              </a:prstGeom>
              <a:solidFill>
                <a:srgbClr val="FFC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Auxin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310D41DB-E0AC-4529-AF01-CAEEA0692178}"/>
                  </a:ext>
                </a:extLst>
              </p:cNvPr>
              <p:cNvSpPr/>
              <p:nvPr/>
            </p:nvSpPr>
            <p:spPr>
              <a:xfrm>
                <a:off x="5996634" y="3070346"/>
                <a:ext cx="797968" cy="216024"/>
              </a:xfrm>
              <a:prstGeom prst="rect">
                <a:avLst/>
              </a:prstGeom>
              <a:solidFill>
                <a:srgbClr val="FFCE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JA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24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群組 46">
            <a:extLst>
              <a:ext uri="{FF2B5EF4-FFF2-40B4-BE49-F238E27FC236}">
                <a16:creationId xmlns:a16="http://schemas.microsoft.com/office/drawing/2014/main" id="{2803BCED-0A1E-49F2-8F51-B2C0B56EA093}"/>
              </a:ext>
            </a:extLst>
          </p:cNvPr>
          <p:cNvGrpSpPr/>
          <p:nvPr/>
        </p:nvGrpSpPr>
        <p:grpSpPr>
          <a:xfrm>
            <a:off x="3381209" y="987728"/>
            <a:ext cx="3288156" cy="3453001"/>
            <a:chOff x="2290078" y="2699547"/>
            <a:chExt cx="2321807" cy="2438206"/>
          </a:xfrm>
        </p:grpSpPr>
        <p:pic>
          <p:nvPicPr>
            <p:cNvPr id="48" name="Content Placeholder 4">
              <a:extLst>
                <a:ext uri="{FF2B5EF4-FFF2-40B4-BE49-F238E27FC236}">
                  <a16:creationId xmlns:a16="http://schemas.microsoft.com/office/drawing/2014/main" id="{10258517-1B24-448C-9B08-043C3407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613" r="5979" b="4567"/>
            <a:stretch/>
          </p:blipFill>
          <p:spPr>
            <a:xfrm>
              <a:off x="2290078" y="2699547"/>
              <a:ext cx="2281778" cy="2438206"/>
            </a:xfrm>
            <a:prstGeom prst="rect">
              <a:avLst/>
            </a:prstGeom>
          </p:spPr>
        </p:pic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9320FC02-CC46-4812-8C5A-2D063E132062}"/>
                </a:ext>
              </a:extLst>
            </p:cNvPr>
            <p:cNvSpPr/>
            <p:nvPr/>
          </p:nvSpPr>
          <p:spPr>
            <a:xfrm>
              <a:off x="3096222" y="3290579"/>
              <a:ext cx="1313876" cy="1313876"/>
            </a:xfrm>
            <a:prstGeom prst="ellipse">
              <a:avLst/>
            </a:prstGeom>
            <a:noFill/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99FC8E4E-7842-4A6F-BDD1-607FCCE71BD9}"/>
                </a:ext>
              </a:extLst>
            </p:cNvPr>
            <p:cNvSpPr txBox="1"/>
            <p:nvPr/>
          </p:nvSpPr>
          <p:spPr>
            <a:xfrm>
              <a:off x="2894587" y="4648685"/>
              <a:ext cx="111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25.85%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B760C0E-6CD8-402B-B55D-AEDCFED5666F}"/>
                </a:ext>
              </a:extLst>
            </p:cNvPr>
            <p:cNvSpPr/>
            <p:nvPr/>
          </p:nvSpPr>
          <p:spPr>
            <a:xfrm>
              <a:off x="3432521" y="3425468"/>
              <a:ext cx="697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1420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4C36325-8981-4C1E-B892-443EC578BA1B}"/>
                </a:ext>
              </a:extLst>
            </p:cNvPr>
            <p:cNvSpPr/>
            <p:nvPr/>
          </p:nvSpPr>
          <p:spPr>
            <a:xfrm>
              <a:off x="3813917" y="3058966"/>
              <a:ext cx="797968" cy="216024"/>
            </a:xfrm>
            <a:prstGeom prst="rect">
              <a:avLst/>
            </a:prstGeom>
            <a:solidFill>
              <a:srgbClr val="FFC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ABA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F92C2D7B-7D7F-4A4D-8DB2-8B677045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4421" r="6677" b="6738"/>
          <a:stretch/>
        </p:blipFill>
        <p:spPr>
          <a:xfrm>
            <a:off x="49578" y="950749"/>
            <a:ext cx="3391733" cy="3431917"/>
          </a:xfrm>
          <a:prstGeom prst="rect">
            <a:avLst/>
          </a:prstGeom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AF547187-EC43-4EAC-9CD9-79AD7BE8B7D5}"/>
              </a:ext>
            </a:extLst>
          </p:cNvPr>
          <p:cNvSpPr txBox="1"/>
          <p:nvPr/>
        </p:nvSpPr>
        <p:spPr>
          <a:xfrm>
            <a:off x="964697" y="3622136"/>
            <a:ext cx="1629480" cy="5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38.15% 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9CF8986-5258-4766-8C56-D992EB340247}"/>
              </a:ext>
            </a:extLst>
          </p:cNvPr>
          <p:cNvSpPr/>
          <p:nvPr/>
        </p:nvSpPr>
        <p:spPr>
          <a:xfrm>
            <a:off x="1300809" y="1751798"/>
            <a:ext cx="1924863" cy="1924863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A1BD88-ADFD-486C-AECA-D48F54A9843B}"/>
              </a:ext>
            </a:extLst>
          </p:cNvPr>
          <p:cNvSpPr/>
          <p:nvPr/>
        </p:nvSpPr>
        <p:spPr>
          <a:xfrm>
            <a:off x="1743386" y="1832739"/>
            <a:ext cx="1022042" cy="541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1541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97FE7CC-E9A8-49C1-9238-5FDA18B49144}"/>
              </a:ext>
            </a:extLst>
          </p:cNvPr>
          <p:cNvSpPr/>
          <p:nvPr/>
        </p:nvSpPr>
        <p:spPr>
          <a:xfrm>
            <a:off x="2416044" y="1429535"/>
            <a:ext cx="1169045" cy="31648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ABA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1FDE44-7269-41BE-90AA-906E01D63D6C}"/>
              </a:ext>
            </a:extLst>
          </p:cNvPr>
          <p:cNvSpPr txBox="1"/>
          <p:nvPr/>
        </p:nvSpPr>
        <p:spPr>
          <a:xfrm>
            <a:off x="4268846" y="4048739"/>
            <a:ext cx="14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Shoot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D8CE145-3914-4D03-9A95-ACC3B5270DFF}"/>
              </a:ext>
            </a:extLst>
          </p:cNvPr>
          <p:cNvSpPr txBox="1"/>
          <p:nvPr/>
        </p:nvSpPr>
        <p:spPr>
          <a:xfrm>
            <a:off x="950465" y="3978552"/>
            <a:ext cx="14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90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6539" y="197801"/>
            <a:ext cx="6858000" cy="576064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Venn Plots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308477" y="159482"/>
            <a:ext cx="633670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2A13EF3F-423B-4DF3-BF9B-0BBC35868F7F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47951686-246D-4686-B394-7247650C3FC6}"/>
              </a:ext>
            </a:extLst>
          </p:cNvPr>
          <p:cNvGrpSpPr/>
          <p:nvPr/>
        </p:nvGrpSpPr>
        <p:grpSpPr>
          <a:xfrm>
            <a:off x="3391230" y="483518"/>
            <a:ext cx="3288156" cy="3453001"/>
            <a:chOff x="2290078" y="2699547"/>
            <a:chExt cx="2321807" cy="2438206"/>
          </a:xfrm>
        </p:grpSpPr>
        <p:pic>
          <p:nvPicPr>
            <p:cNvPr id="62" name="Content Placeholder 4">
              <a:extLst>
                <a:ext uri="{FF2B5EF4-FFF2-40B4-BE49-F238E27FC236}">
                  <a16:creationId xmlns:a16="http://schemas.microsoft.com/office/drawing/2014/main" id="{C35F56FF-6F91-4170-8F05-7D654D379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613" r="5979" b="4567"/>
            <a:stretch/>
          </p:blipFill>
          <p:spPr>
            <a:xfrm>
              <a:off x="2290078" y="2699547"/>
              <a:ext cx="2281778" cy="2438206"/>
            </a:xfrm>
            <a:prstGeom prst="rect">
              <a:avLst/>
            </a:prstGeom>
          </p:spPr>
        </p:pic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31F894DA-15D4-4A91-B1F9-FD6F540D4EBD}"/>
                </a:ext>
              </a:extLst>
            </p:cNvPr>
            <p:cNvSpPr txBox="1"/>
            <p:nvPr/>
          </p:nvSpPr>
          <p:spPr>
            <a:xfrm>
              <a:off x="2822039" y="3039103"/>
              <a:ext cx="111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25.85%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47CE77D-F03D-40BD-984A-2159E45E3E10}"/>
                </a:ext>
              </a:extLst>
            </p:cNvPr>
            <p:cNvSpPr/>
            <p:nvPr/>
          </p:nvSpPr>
          <p:spPr>
            <a:xfrm>
              <a:off x="3813917" y="3058966"/>
              <a:ext cx="797968" cy="216024"/>
            </a:xfrm>
            <a:prstGeom prst="rect">
              <a:avLst/>
            </a:prstGeom>
            <a:solidFill>
              <a:srgbClr val="FFC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ABA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E973BB3F-3A0D-45F9-B3C0-20DBD57BFFBB}"/>
                </a:ext>
              </a:extLst>
            </p:cNvPr>
            <p:cNvSpPr/>
            <p:nvPr/>
          </p:nvSpPr>
          <p:spPr>
            <a:xfrm>
              <a:off x="3096222" y="3290579"/>
              <a:ext cx="1313876" cy="1313876"/>
            </a:xfrm>
            <a:prstGeom prst="ellipse">
              <a:avLst/>
            </a:prstGeom>
            <a:noFill/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7" name="Content Placeholder 4">
            <a:extLst>
              <a:ext uri="{FF2B5EF4-FFF2-40B4-BE49-F238E27FC236}">
                <a16:creationId xmlns:a16="http://schemas.microsoft.com/office/drawing/2014/main" id="{30F73FDC-068D-42B4-8219-E9B5A3DC98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3" t="4421" r="6677" b="6738"/>
          <a:stretch/>
        </p:blipFill>
        <p:spPr>
          <a:xfrm>
            <a:off x="59599" y="446539"/>
            <a:ext cx="3391733" cy="3431917"/>
          </a:xfrm>
          <a:prstGeom prst="rect">
            <a:avLst/>
          </a:prstGeom>
        </p:spPr>
      </p:pic>
      <p:sp>
        <p:nvSpPr>
          <p:cNvPr id="68" name="TextBox 27">
            <a:extLst>
              <a:ext uri="{FF2B5EF4-FFF2-40B4-BE49-F238E27FC236}">
                <a16:creationId xmlns:a16="http://schemas.microsoft.com/office/drawing/2014/main" id="{A6093B97-A92E-404E-BA00-5A3B08C629F1}"/>
              </a:ext>
            </a:extLst>
          </p:cNvPr>
          <p:cNvSpPr txBox="1"/>
          <p:nvPr/>
        </p:nvSpPr>
        <p:spPr>
          <a:xfrm>
            <a:off x="977590" y="870247"/>
            <a:ext cx="1629480" cy="54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38.15% 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17D7B43-7447-40FF-A073-32A02E3820A3}"/>
              </a:ext>
            </a:extLst>
          </p:cNvPr>
          <p:cNvSpPr/>
          <p:nvPr/>
        </p:nvSpPr>
        <p:spPr>
          <a:xfrm>
            <a:off x="2426065" y="925325"/>
            <a:ext cx="1169045" cy="316481"/>
          </a:xfrm>
          <a:prstGeom prst="rect">
            <a:avLst/>
          </a:prstGeom>
          <a:solidFill>
            <a:srgbClr val="FFC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ABA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88FD783-9019-4590-AC96-DDC42AF9A1C8}"/>
              </a:ext>
            </a:extLst>
          </p:cNvPr>
          <p:cNvSpPr txBox="1"/>
          <p:nvPr/>
        </p:nvSpPr>
        <p:spPr>
          <a:xfrm>
            <a:off x="4206498" y="698531"/>
            <a:ext cx="14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Shoot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BEB01BB-695F-4E86-A7E0-237BED1FBD8F}"/>
              </a:ext>
            </a:extLst>
          </p:cNvPr>
          <p:cNvSpPr txBox="1"/>
          <p:nvPr/>
        </p:nvSpPr>
        <p:spPr>
          <a:xfrm>
            <a:off x="1031790" y="646110"/>
            <a:ext cx="145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Root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7BC1DCD-9890-4DCD-81AC-05FA014935CA}"/>
              </a:ext>
            </a:extLst>
          </p:cNvPr>
          <p:cNvGrpSpPr/>
          <p:nvPr/>
        </p:nvGrpSpPr>
        <p:grpSpPr>
          <a:xfrm>
            <a:off x="3372986" y="437006"/>
            <a:ext cx="2232248" cy="3517723"/>
            <a:chOff x="7099178" y="645495"/>
            <a:chExt cx="2232248" cy="3517723"/>
          </a:xfrm>
        </p:grpSpPr>
        <p:pic>
          <p:nvPicPr>
            <p:cNvPr id="20" name="Content Placeholder 4">
              <a:extLst>
                <a:ext uri="{FF2B5EF4-FFF2-40B4-BE49-F238E27FC236}">
                  <a16:creationId xmlns:a16="http://schemas.microsoft.com/office/drawing/2014/main" id="{13F645EC-F944-44AB-BB18-17F09DE7E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995" b="86051" l="15000" r="85241">
                          <a14:backgroundMark x1="23360" y1="42400" x2="23680" y2="55680"/>
                          <a14:backgroundMark x1="23680" y1="55680" x2="28800" y2="67680"/>
                          <a14:backgroundMark x1="28800" y1="67680" x2="25280" y2="40960"/>
                          <a14:backgroundMark x1="25280" y1="40960" x2="33920" y2="32640"/>
                          <a14:backgroundMark x1="54240" y1="22720" x2="75040" y2="44000"/>
                          <a14:backgroundMark x1="75040" y1="44000" x2="79040" y2="56480"/>
                          <a14:backgroundMark x1="79040" y1="56480" x2="69120" y2="66880"/>
                          <a14:backgroundMark x1="69120" y1="66880" x2="56640" y2="71680"/>
                          <a14:backgroundMark x1="56640" y1="71680" x2="71520" y2="75200"/>
                          <a14:backgroundMark x1="71520" y1="75200" x2="81920" y2="64320"/>
                          <a14:backgroundMark x1="81920" y1="64320" x2="75680" y2="38560"/>
                          <a14:backgroundMark x1="75680" y1="38560" x2="67520" y2="65600"/>
                          <a14:backgroundMark x1="67520" y1="65600" x2="66400" y2="36960"/>
                          <a14:backgroundMark x1="66400" y1="36960" x2="79840" y2="44160"/>
                          <a14:backgroundMark x1="79840" y1="44160" x2="85760" y2="57600"/>
                          <a14:backgroundMark x1="85760" y1="57600" x2="84960" y2="57280"/>
                          <a14:backgroundMark x1="24480" y1="36000" x2="35040" y2="60480"/>
                          <a14:backgroundMark x1="35040" y1="60480" x2="35520" y2="73440"/>
                          <a14:backgroundMark x1="35520" y1="73440" x2="25120" y2="61760"/>
                          <a14:backgroundMark x1="25120" y1="61760" x2="19840" y2="48640"/>
                          <a14:backgroundMark x1="19840" y1="48640" x2="37440" y2="27840"/>
                          <a14:backgroundMark x1="37440" y1="27840" x2="37760" y2="25280"/>
                          <a14:backgroundMark x1="28320" y1="27360" x2="20480" y2="42560"/>
                          <a14:backgroundMark x1="20480" y1="42560" x2="22880" y2="69920"/>
                          <a14:backgroundMark x1="22880" y1="69920" x2="35520" y2="75200"/>
                          <a14:backgroundMark x1="35520" y1="75200" x2="35520" y2="61120"/>
                          <a14:backgroundMark x1="35520" y1="61120" x2="29760" y2="49600"/>
                          <a14:backgroundMark x1="29760" y1="49600" x2="36640" y2="37920"/>
                          <a14:backgroundMark x1="36640" y1="37920" x2="21760" y2="31200"/>
                          <a14:backgroundMark x1="21760" y1="31200" x2="28800" y2="62560"/>
                          <a14:backgroundMark x1="28800" y1="62560" x2="20480" y2="52640"/>
                          <a14:backgroundMark x1="20480" y1="52640" x2="17600" y2="39360"/>
                          <a14:backgroundMark x1="17600" y1="39360" x2="18080" y2="36960"/>
                          <a14:backgroundMark x1="58880" y1="29760" x2="65280" y2="41600"/>
                          <a14:backgroundMark x1="65280" y1="41600" x2="66240" y2="54400"/>
                          <a14:backgroundMark x1="66240" y1="54400" x2="55360" y2="72800"/>
                          <a14:backgroundMark x1="33600" y1="50080" x2="35520" y2="43840"/>
                          <a14:backgroundMark x1="36640" y1="33440" x2="39840" y2="29120"/>
                          <a14:backgroundMark x1="38400" y1="65120" x2="42240" y2="69120"/>
                          <a14:backgroundMark x1="42414" y1="27605" x2="33223" y2="37694"/>
                          <a14:backgroundMark x1="33223" y1="37694" x2="31894" y2="41463"/>
                          <a14:backgroundMark x1="44297" y1="30488" x2="36323" y2="40022"/>
                          <a14:backgroundMark x1="33998" y1="48226" x2="38427" y2="64080"/>
                          <a14:backgroundMark x1="38427" y1="64302" x2="46179" y2="73392"/>
                          <a14:backgroundMark x1="61130" y1="35366" x2="54928" y2="28825"/>
                        </a14:backgroundRemoval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" t="1613" r="34245" b="4567"/>
            <a:stretch/>
          </p:blipFill>
          <p:spPr>
            <a:xfrm>
              <a:off x="7099178" y="645495"/>
              <a:ext cx="2232248" cy="3517723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B34D425-DBAD-493B-82E8-16D3E10A6BCA}"/>
                </a:ext>
              </a:extLst>
            </p:cNvPr>
            <p:cNvSpPr/>
            <p:nvPr/>
          </p:nvSpPr>
          <p:spPr>
            <a:xfrm>
              <a:off x="8457759" y="2237810"/>
              <a:ext cx="581966" cy="416389"/>
            </a:xfrm>
            <a:prstGeom prst="rect">
              <a:avLst/>
            </a:prstGeom>
            <a:solidFill>
              <a:srgbClr val="6C7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383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DBD937B2-920E-4640-A153-006819CE9CFB}"/>
              </a:ext>
            </a:extLst>
          </p:cNvPr>
          <p:cNvGrpSpPr/>
          <p:nvPr/>
        </p:nvGrpSpPr>
        <p:grpSpPr>
          <a:xfrm>
            <a:off x="60233" y="445075"/>
            <a:ext cx="2308659" cy="3431917"/>
            <a:chOff x="-2000182" y="-802445"/>
            <a:chExt cx="2308659" cy="3431917"/>
          </a:xfrm>
        </p:grpSpPr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3287B64C-55DD-4C4F-B2AE-89DDB39BB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305" b="84378" l="14303" r="84543">
                          <a14:backgroundMark x1="29968" y1="36751" x2="33596" y2="49211"/>
                          <a14:backgroundMark x1="33596" y1="49211" x2="31073" y2="55521"/>
                          <a14:backgroundMark x1="27918" y1="46845" x2="31073" y2="59148"/>
                          <a14:backgroundMark x1="31073" y1="59148" x2="26656" y2="47634"/>
                          <a14:backgroundMark x1="26656" y1="47634" x2="30126" y2="60410"/>
                          <a14:backgroundMark x1="30126" y1="60410" x2="24921" y2="46688"/>
                          <a14:backgroundMark x1="24921" y1="46688" x2="29811" y2="64196"/>
                          <a14:backgroundMark x1="29811" y1="64196" x2="18770" y2="35647"/>
                          <a14:backgroundMark x1="18770" y1="35647" x2="25079" y2="54416"/>
                          <a14:backgroundMark x1="25079" y1="54416" x2="19716" y2="42271"/>
                          <a14:backgroundMark x1="19716" y1="42271" x2="21136" y2="55994"/>
                          <a14:backgroundMark x1="21136" y1="55994" x2="14353" y2="38959"/>
                          <a14:backgroundMark x1="14353" y1="38959" x2="25710" y2="68770"/>
                          <a14:backgroundMark x1="25710" y1="68770" x2="34385" y2="78391"/>
                          <a14:backgroundMark x1="34385" y1="78391" x2="36909" y2="66246"/>
                          <a14:backgroundMark x1="36909" y1="66246" x2="31388" y2="54416"/>
                          <a14:backgroundMark x1="31388" y1="54416" x2="33438" y2="40852"/>
                          <a14:backgroundMark x1="33438" y1="40852" x2="42429" y2="31073"/>
                          <a14:backgroundMark x1="42429" y1="31073" x2="28707" y2="31546"/>
                          <a14:backgroundMark x1="28707" y1="31546" x2="22082" y2="43218"/>
                          <a14:backgroundMark x1="22082" y1="43218" x2="19874" y2="56309"/>
                          <a14:backgroundMark x1="19874" y1="56309" x2="22555" y2="69558"/>
                          <a14:backgroundMark x1="64353" y1="32650" x2="73186" y2="63249"/>
                          <a14:backgroundMark x1="73186" y1="63249" x2="63722" y2="55047"/>
                          <a14:backgroundMark x1="63722" y1="55047" x2="62776" y2="42587"/>
                          <a14:backgroundMark x1="62776" y1="42587" x2="58675" y2="30284"/>
                          <a14:backgroundMark x1="58675" y1="30284" x2="70662" y2="34385"/>
                          <a14:backgroundMark x1="70662" y1="34385" x2="80757" y2="44322"/>
                          <a14:backgroundMark x1="80757" y1="44322" x2="84227" y2="58202"/>
                          <a14:backgroundMark x1="84227" y1="58202" x2="73186" y2="66088"/>
                          <a14:backgroundMark x1="73186" y1="66088" x2="60410" y2="68612"/>
                          <a14:backgroundMark x1="60410" y1="68612" x2="70662" y2="59621"/>
                          <a14:backgroundMark x1="70662" y1="59621" x2="76814" y2="47792"/>
                          <a14:backgroundMark x1="76814" y1="47792" x2="74763" y2="33912"/>
                          <a14:backgroundMark x1="74763" y1="33912" x2="56782" y2="16877"/>
                          <a14:backgroundMark x1="42902" y1="25079" x2="35174" y2="30442"/>
                          <a14:backgroundMark x1="64353" y1="59937" x2="59779" y2="73502"/>
                          <a14:backgroundMark x1="45110" y1="69716" x2="38328" y2="645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3" t="4421" r="34714" b="6738"/>
            <a:stretch/>
          </p:blipFill>
          <p:spPr>
            <a:xfrm>
              <a:off x="-2000182" y="-802445"/>
              <a:ext cx="2308659" cy="343191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4FE6526-0459-4B80-B2EA-9E9493CB3A27}"/>
                </a:ext>
              </a:extLst>
            </p:cNvPr>
            <p:cNvSpPr/>
            <p:nvPr/>
          </p:nvSpPr>
          <p:spPr>
            <a:xfrm>
              <a:off x="-561306" y="752840"/>
              <a:ext cx="581966" cy="416389"/>
            </a:xfrm>
            <a:prstGeom prst="rect">
              <a:avLst/>
            </a:prstGeom>
            <a:solidFill>
              <a:srgbClr val="626A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588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橢圓 68">
            <a:extLst>
              <a:ext uri="{FF2B5EF4-FFF2-40B4-BE49-F238E27FC236}">
                <a16:creationId xmlns:a16="http://schemas.microsoft.com/office/drawing/2014/main" id="{DBF3EBD6-ED4B-47C9-91BC-E54AABD1B738}"/>
              </a:ext>
            </a:extLst>
          </p:cNvPr>
          <p:cNvSpPr/>
          <p:nvPr/>
        </p:nvSpPr>
        <p:spPr>
          <a:xfrm>
            <a:off x="1310830" y="1247588"/>
            <a:ext cx="1924863" cy="1924863"/>
          </a:xfrm>
          <a:prstGeom prst="ellipse">
            <a:avLst/>
          </a:prstGeom>
          <a:noFill/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F19DC921-FD22-42DA-A81C-22FBBDE39A50}"/>
              </a:ext>
            </a:extLst>
          </p:cNvPr>
          <p:cNvGrpSpPr/>
          <p:nvPr/>
        </p:nvGrpSpPr>
        <p:grpSpPr>
          <a:xfrm>
            <a:off x="1598305" y="2560383"/>
            <a:ext cx="3585850" cy="2520335"/>
            <a:chOff x="1598305" y="2560383"/>
            <a:chExt cx="3585850" cy="2520335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6B58316-5DF4-4DB4-A46F-987C1B639208}"/>
                </a:ext>
              </a:extLst>
            </p:cNvPr>
            <p:cNvCxnSpPr/>
            <p:nvPr/>
          </p:nvCxnSpPr>
          <p:spPr>
            <a:xfrm>
              <a:off x="1755465" y="2560383"/>
              <a:ext cx="0" cy="1224136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75266F18-B3D8-45BD-92D5-8E8EAB0DEDFC}"/>
                </a:ext>
              </a:extLst>
            </p:cNvPr>
            <p:cNvCxnSpPr/>
            <p:nvPr/>
          </p:nvCxnSpPr>
          <p:spPr>
            <a:xfrm>
              <a:off x="5022550" y="2560383"/>
              <a:ext cx="0" cy="1224136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9D3F779-21BC-49E4-838E-493F953D528C}"/>
                </a:ext>
              </a:extLst>
            </p:cNvPr>
            <p:cNvCxnSpPr>
              <a:cxnSpLocks/>
            </p:cNvCxnSpPr>
            <p:nvPr/>
          </p:nvCxnSpPr>
          <p:spPr>
            <a:xfrm>
              <a:off x="1755465" y="3784519"/>
              <a:ext cx="3251498" cy="0"/>
            </a:xfrm>
            <a:prstGeom prst="line">
              <a:avLst/>
            </a:prstGeom>
            <a:ln w="38100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7E98AA2A-3638-47A2-8E66-4F5527A75878}"/>
                </a:ext>
              </a:extLst>
            </p:cNvPr>
            <p:cNvCxnSpPr/>
            <p:nvPr/>
          </p:nvCxnSpPr>
          <p:spPr>
            <a:xfrm>
              <a:off x="3412461" y="3784519"/>
              <a:ext cx="0" cy="659439"/>
            </a:xfrm>
            <a:prstGeom prst="straightConnector1">
              <a:avLst/>
            </a:prstGeom>
            <a:ln w="38100" cap="rnd">
              <a:solidFill>
                <a:schemeClr val="bg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3AF0530C-0534-410B-8A23-B991B3BF09A2}"/>
                </a:ext>
              </a:extLst>
            </p:cNvPr>
            <p:cNvSpPr txBox="1"/>
            <p:nvPr/>
          </p:nvSpPr>
          <p:spPr>
            <a:xfrm>
              <a:off x="1598305" y="4434387"/>
              <a:ext cx="358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Gene Ontology Analysis</a:t>
              </a:r>
            </a:p>
            <a:p>
              <a:pPr algn="ctr"/>
              <a:r>
                <a:rPr lang="en-US" altLang="zh-TW" dirty="0" err="1"/>
                <a:t>AgriGO</a:t>
              </a:r>
              <a:r>
                <a:rPr lang="en-US" altLang="zh-TW" dirty="0"/>
                <a:t> v2 &amp; Panther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6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1532" y="3363838"/>
            <a:ext cx="3894936" cy="576063"/>
          </a:xfrm>
        </p:spPr>
        <p:txBody>
          <a:bodyPr/>
          <a:lstStyle/>
          <a:p>
            <a:r>
              <a:rPr lang="en-US" altLang="zh-TW" dirty="0"/>
              <a:t>Gene Ontology</a:t>
            </a:r>
            <a:endParaRPr lang="ko-KR" altLang="en-US" dirty="0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459E254-C87C-413C-870D-CAC3D239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02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 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root)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E257D-AB3D-40C8-A435-E7203CFF4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084"/>
            <a:ext cx="6858000" cy="2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16632" y="-76642"/>
            <a:ext cx="48272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2400" dirty="0">
                <a:cs typeface="Arial" pitchFamily="34" charset="0"/>
              </a:rPr>
              <a:t>Introduction</a:t>
            </a:r>
            <a:endParaRPr lang="en-US" sz="2400" dirty="0">
              <a:cs typeface="Arial" pitchFamily="34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9D16556-A39B-4645-96B8-27D433799E60}"/>
              </a:ext>
            </a:extLst>
          </p:cNvPr>
          <p:cNvGrpSpPr/>
          <p:nvPr/>
        </p:nvGrpSpPr>
        <p:grpSpPr>
          <a:xfrm>
            <a:off x="203326" y="1059582"/>
            <a:ext cx="1234620" cy="4083918"/>
            <a:chOff x="-963489" y="190079"/>
            <a:chExt cx="1497482" cy="4953421"/>
          </a:xfrm>
        </p:grpSpPr>
        <p:sp>
          <p:nvSpPr>
            <p:cNvPr id="15" name="Block Arc 14"/>
            <p:cNvSpPr/>
            <p:nvPr/>
          </p:nvSpPr>
          <p:spPr>
            <a:xfrm>
              <a:off x="-963489" y="2143048"/>
              <a:ext cx="1217198" cy="1217254"/>
            </a:xfrm>
            <a:custGeom>
              <a:avLst/>
              <a:gdLst/>
              <a:ahLst/>
              <a:cxnLst/>
              <a:rect l="l" t="t" r="r" b="b"/>
              <a:pathLst>
                <a:path w="1217198" h="1217254">
                  <a:moveTo>
                    <a:pt x="1172073" y="616019"/>
                  </a:moveTo>
                  <a:lnTo>
                    <a:pt x="1217198" y="616610"/>
                  </a:lnTo>
                  <a:cubicBezTo>
                    <a:pt x="1216181" y="694136"/>
                    <a:pt x="1200702" y="768120"/>
                    <a:pt x="1172073" y="835497"/>
                  </a:cubicBezTo>
                  <a:close/>
                  <a:moveTo>
                    <a:pt x="592301" y="223"/>
                  </a:moveTo>
                  <a:cubicBezTo>
                    <a:pt x="925156" y="-8708"/>
                    <a:pt x="1203399" y="251500"/>
                    <a:pt x="1216760" y="584207"/>
                  </a:cubicBezTo>
                  <a:lnTo>
                    <a:pt x="1025903" y="591872"/>
                  </a:lnTo>
                  <a:cubicBezTo>
                    <a:pt x="1016735" y="363582"/>
                    <a:pt x="825816" y="185038"/>
                    <a:pt x="597424" y="191166"/>
                  </a:cubicBezTo>
                  <a:cubicBezTo>
                    <a:pt x="369033" y="197294"/>
                    <a:pt x="187962" y="385820"/>
                    <a:pt x="191049" y="614273"/>
                  </a:cubicBezTo>
                  <a:cubicBezTo>
                    <a:pt x="194136" y="842726"/>
                    <a:pt x="380235" y="1026290"/>
                    <a:pt x="608708" y="1026244"/>
                  </a:cubicBezTo>
                  <a:cubicBezTo>
                    <a:pt x="773320" y="1026211"/>
                    <a:pt x="915896" y="930876"/>
                    <a:pt x="982606" y="791527"/>
                  </a:cubicBezTo>
                  <a:lnTo>
                    <a:pt x="982606" y="1085471"/>
                  </a:lnTo>
                  <a:cubicBezTo>
                    <a:pt x="880769" y="1168806"/>
                    <a:pt x="750352" y="1217226"/>
                    <a:pt x="608747" y="1217254"/>
                  </a:cubicBezTo>
                  <a:cubicBezTo>
                    <a:pt x="275773" y="1217320"/>
                    <a:pt x="4555" y="949797"/>
                    <a:pt x="56" y="616853"/>
                  </a:cubicBezTo>
                  <a:cubicBezTo>
                    <a:pt x="-4443" y="283909"/>
                    <a:pt x="259446" y="9154"/>
                    <a:pt x="592301" y="2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95" y="1561170"/>
              <a:ext cx="189467" cy="1040153"/>
            </a:xfrm>
            <a:custGeom>
              <a:avLst/>
              <a:gdLst>
                <a:gd name="connsiteX0" fmla="*/ 0 w 189467"/>
                <a:gd name="connsiteY0" fmla="*/ 0 h 1080346"/>
                <a:gd name="connsiteX1" fmla="*/ 189467 w 189467"/>
                <a:gd name="connsiteY1" fmla="*/ 0 h 1080346"/>
                <a:gd name="connsiteX2" fmla="*/ 189467 w 189467"/>
                <a:gd name="connsiteY2" fmla="*/ 1080346 h 1080346"/>
                <a:gd name="connsiteX3" fmla="*/ 187528 w 189467"/>
                <a:gd name="connsiteY3" fmla="*/ 1040153 h 1080346"/>
                <a:gd name="connsiteX4" fmla="*/ 0 w 189467"/>
                <a:gd name="connsiteY4" fmla="*/ 674512 h 1080346"/>
                <a:gd name="connsiteX5" fmla="*/ 0 w 189467"/>
                <a:gd name="connsiteY5" fmla="*/ 0 h 1080346"/>
                <a:gd name="connsiteX0" fmla="*/ 0 w 189467"/>
                <a:gd name="connsiteY0" fmla="*/ 0 h 1040153"/>
                <a:gd name="connsiteX1" fmla="*/ 189467 w 189467"/>
                <a:gd name="connsiteY1" fmla="*/ 0 h 1040153"/>
                <a:gd name="connsiteX2" fmla="*/ 187528 w 189467"/>
                <a:gd name="connsiteY2" fmla="*/ 1040153 h 1040153"/>
                <a:gd name="connsiteX3" fmla="*/ 0 w 189467"/>
                <a:gd name="connsiteY3" fmla="*/ 674512 h 1040153"/>
                <a:gd name="connsiteX4" fmla="*/ 0 w 189467"/>
                <a:gd name="connsiteY4" fmla="*/ 0 h 104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467" h="1040153">
                  <a:moveTo>
                    <a:pt x="0" y="0"/>
                  </a:moveTo>
                  <a:lnTo>
                    <a:pt x="189467" y="0"/>
                  </a:lnTo>
                  <a:cubicBezTo>
                    <a:pt x="188821" y="346718"/>
                    <a:pt x="188174" y="693435"/>
                    <a:pt x="187528" y="1040153"/>
                  </a:cubicBezTo>
                  <a:cubicBezTo>
                    <a:pt x="179329" y="879836"/>
                    <a:pt x="108663" y="777233"/>
                    <a:pt x="0" y="6745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192848" y="421886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295" y="2703007"/>
              <a:ext cx="189467" cy="2440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1435" y="190079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8B208E82-F46E-4798-B547-F644872D7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5E2F27-050D-457C-801C-7A80480D93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75"/>
          <a:stretch/>
        </p:blipFill>
        <p:spPr>
          <a:xfrm>
            <a:off x="1449527" y="452808"/>
            <a:ext cx="3071218" cy="2520333"/>
          </a:xfrm>
          <a:prstGeom prst="rect">
            <a:avLst/>
          </a:prstGeom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CDB5A91D-C52B-4DE9-A4B6-2711F2EB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49"/>
          <a:stretch>
            <a:fillRect/>
          </a:stretch>
        </p:blipFill>
        <p:spPr bwMode="auto">
          <a:xfrm>
            <a:off x="1556792" y="3047566"/>
            <a:ext cx="2856688" cy="201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E8DF326-8D36-4BEB-879A-8E1A36934271}"/>
              </a:ext>
            </a:extLst>
          </p:cNvPr>
          <p:cNvSpPr txBox="1"/>
          <p:nvPr/>
        </p:nvSpPr>
        <p:spPr>
          <a:xfrm>
            <a:off x="5276657" y="6057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endParaRPr lang="zh-TW" altLang="en-US" baseline="-25000" dirty="0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A72D135-DC16-474D-8F8B-7A0DB48921CB}"/>
              </a:ext>
            </a:extLst>
          </p:cNvPr>
          <p:cNvCxnSpPr>
            <a:cxnSpLocks/>
          </p:cNvCxnSpPr>
          <p:nvPr/>
        </p:nvCxnSpPr>
        <p:spPr>
          <a:xfrm flipV="1">
            <a:off x="5276657" y="1031055"/>
            <a:ext cx="326253" cy="5415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D078D2E9-6FB3-484D-9745-A1BBD13929C4}"/>
              </a:ext>
            </a:extLst>
          </p:cNvPr>
          <p:cNvCxnSpPr>
            <a:cxnSpLocks/>
          </p:cNvCxnSpPr>
          <p:nvPr/>
        </p:nvCxnSpPr>
        <p:spPr>
          <a:xfrm>
            <a:off x="5276657" y="1541925"/>
            <a:ext cx="432048" cy="64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849EB79F-2851-4C19-9035-95A8BFA63C34}"/>
              </a:ext>
            </a:extLst>
          </p:cNvPr>
          <p:cNvCxnSpPr>
            <a:cxnSpLocks/>
          </p:cNvCxnSpPr>
          <p:nvPr/>
        </p:nvCxnSpPr>
        <p:spPr>
          <a:xfrm flipV="1">
            <a:off x="5735818" y="1606633"/>
            <a:ext cx="326253" cy="5415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024EA0A9-89A6-4C18-8E34-FD1BF13854E4}"/>
              </a:ext>
            </a:extLst>
          </p:cNvPr>
          <p:cNvCxnSpPr>
            <a:cxnSpLocks/>
          </p:cNvCxnSpPr>
          <p:nvPr/>
        </p:nvCxnSpPr>
        <p:spPr>
          <a:xfrm flipH="1" flipV="1">
            <a:off x="5636697" y="1013111"/>
            <a:ext cx="421108" cy="631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4CF582F-38AC-4598-BA1F-B08782D862FD}"/>
              </a:ext>
            </a:extLst>
          </p:cNvPr>
          <p:cNvSpPr txBox="1"/>
          <p:nvPr/>
        </p:nvSpPr>
        <p:spPr>
          <a:xfrm>
            <a:off x="5455930" y="133474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?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3B3ECF5-A745-4104-ACF3-40E785F795BF}"/>
              </a:ext>
            </a:extLst>
          </p:cNvPr>
          <p:cNvSpPr txBox="1"/>
          <p:nvPr/>
        </p:nvSpPr>
        <p:spPr>
          <a:xfrm>
            <a:off x="4739391" y="227722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Which hormone ?</a:t>
            </a:r>
            <a:endParaRPr lang="zh-TW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 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root)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E257D-AB3D-40C8-A435-E7203CFF4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0" t="-467" r="33226" b="47641"/>
          <a:stretch/>
        </p:blipFill>
        <p:spPr>
          <a:xfrm>
            <a:off x="0" y="1241084"/>
            <a:ext cx="6858000" cy="39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Analysis-Biological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root)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E257D-AB3D-40C8-A435-E7203CFF4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5" t="32493" r="19156" b="445"/>
          <a:stretch/>
        </p:blipFill>
        <p:spPr>
          <a:xfrm>
            <a:off x="-27384" y="1120275"/>
            <a:ext cx="6885384" cy="40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F08974-0F2E-4480-AFA7-2B30175B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sz="3500" dirty="0"/>
              <a:t>GO</a:t>
            </a:r>
            <a:r>
              <a:rPr lang="zh-TW" altLang="en-US" sz="3500" dirty="0"/>
              <a:t> </a:t>
            </a:r>
            <a:r>
              <a:rPr lang="en-US" altLang="zh-TW" sz="3500" dirty="0"/>
              <a:t>Analysis- Molecular Function</a:t>
            </a:r>
            <a:endParaRPr lang="zh-TW" altLang="en-US" sz="35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5611C7-A9C5-4DD1-A1BF-691E5B98B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root)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91A84F-5923-4933-B723-58A37AAB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17" y="1059582"/>
            <a:ext cx="3489566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F08974-0F2E-4480-AFA7-2B30175B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sz="3500" dirty="0"/>
              <a:t>GO</a:t>
            </a:r>
            <a:r>
              <a:rPr lang="zh-TW" altLang="en-US" sz="3500" dirty="0"/>
              <a:t> </a:t>
            </a:r>
            <a:r>
              <a:rPr lang="en-US" altLang="zh-TW" sz="3500" dirty="0"/>
              <a:t>Analysis- Molecular Function</a:t>
            </a:r>
            <a:endParaRPr lang="zh-TW" altLang="en-US" sz="35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5611C7-A9C5-4DD1-A1BF-691E5B98B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root)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91A84F-5923-4933-B723-58A37AABE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1" b="14124"/>
          <a:stretch/>
        </p:blipFill>
        <p:spPr>
          <a:xfrm>
            <a:off x="0" y="1059582"/>
            <a:ext cx="6858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 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shoot)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B8537B-D3A0-43E3-9343-57649E869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590"/>
            <a:ext cx="6858000" cy="31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3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 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shoot)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B9235D-1AE8-4324-A5C4-9E3C7882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6" r="5245" b="33243"/>
          <a:stretch/>
        </p:blipFill>
        <p:spPr>
          <a:xfrm>
            <a:off x="0" y="1131590"/>
            <a:ext cx="685800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5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B1EB6C2-BDD4-47D3-94B3-2284564E37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Analysis-Biological Process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625E15-8C6F-4A2E-923E-C86521ACD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shoot)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D9F6BD-789A-4B89-A44C-321DEBD21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3" t="33338" r="14028" b="-95"/>
          <a:stretch/>
        </p:blipFill>
        <p:spPr>
          <a:xfrm>
            <a:off x="0" y="1131590"/>
            <a:ext cx="685800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4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F08974-0F2E-4480-AFA7-2B30175B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sz="3500" dirty="0"/>
              <a:t>GO</a:t>
            </a:r>
            <a:r>
              <a:rPr lang="zh-TW" altLang="en-US" sz="3500" dirty="0"/>
              <a:t> </a:t>
            </a:r>
            <a:r>
              <a:rPr lang="en-US" altLang="zh-TW" sz="3500" dirty="0"/>
              <a:t>Analysis- Molecular Function</a:t>
            </a:r>
            <a:endParaRPr lang="zh-TW" altLang="en-US" sz="35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5611C7-A9C5-4DD1-A1BF-691E5B98B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Coregulation genes in ABA and H</a:t>
            </a:r>
            <a:r>
              <a:rPr lang="en-US" altLang="zh-TW" baseline="-25000" dirty="0"/>
              <a:t>2</a:t>
            </a:r>
            <a:r>
              <a:rPr lang="en-US" altLang="zh-TW" dirty="0"/>
              <a:t>O</a:t>
            </a:r>
            <a:r>
              <a:rPr lang="en-US" altLang="zh-TW" baseline="-25000" dirty="0"/>
              <a:t>2</a:t>
            </a:r>
            <a:r>
              <a:rPr lang="en-US" altLang="zh-TW" dirty="0"/>
              <a:t> (sample: shoot)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4A217E-1516-49A3-AC33-15E2D3FE4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84" y="1105180"/>
            <a:ext cx="3520232" cy="40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1532" y="3219822"/>
            <a:ext cx="3894936" cy="576063"/>
          </a:xfrm>
        </p:spPr>
        <p:txBody>
          <a:bodyPr/>
          <a:lstStyle/>
          <a:p>
            <a:r>
              <a:rPr lang="en-US" altLang="zh-TW" dirty="0"/>
              <a:t>Panther</a:t>
            </a:r>
            <a:endParaRPr lang="ko-KR" altLang="en-US" dirty="0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459E254-C87C-413C-870D-CAC3D239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D94EE7-977D-4947-9445-5F09C06B3B8B}"/>
              </a:ext>
            </a:extLst>
          </p:cNvPr>
          <p:cNvSpPr/>
          <p:nvPr/>
        </p:nvSpPr>
        <p:spPr>
          <a:xfrm>
            <a:off x="0" y="3791789"/>
            <a:ext cx="4509120" cy="135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26D557-B311-4E7B-9FEF-8F1AB49B8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r="4215" b="1438"/>
          <a:stretch/>
        </p:blipFill>
        <p:spPr>
          <a:xfrm>
            <a:off x="3351871" y="0"/>
            <a:ext cx="3516642" cy="37958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D38ADC-CCB9-4D88-A3A4-0A346E011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r="2998" b="2057"/>
          <a:stretch/>
        </p:blipFill>
        <p:spPr>
          <a:xfrm>
            <a:off x="-1" y="0"/>
            <a:ext cx="3422711" cy="37958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4377A76-DF51-43EC-AC3B-44A971A31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4" y="3478002"/>
            <a:ext cx="2852936" cy="16654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419FA8-5AA6-4E24-BECF-993EDC9D847D}"/>
              </a:ext>
            </a:extLst>
          </p:cNvPr>
          <p:cNvSpPr txBox="1"/>
          <p:nvPr/>
        </p:nvSpPr>
        <p:spPr>
          <a:xfrm>
            <a:off x="729454" y="41151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Root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2A4F88-9CC5-418A-A3B2-4C1027CBD7BE}"/>
              </a:ext>
            </a:extLst>
          </p:cNvPr>
          <p:cNvSpPr txBox="1"/>
          <p:nvPr/>
        </p:nvSpPr>
        <p:spPr>
          <a:xfrm>
            <a:off x="4246096" y="41864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Shoot</a:t>
            </a:r>
            <a:endParaRPr lang="zh-TW" altLang="en-US" dirty="0"/>
          </a:p>
        </p:txBody>
      </p:sp>
      <p:pic>
        <p:nvPicPr>
          <p:cNvPr id="3074" name="Picture 2" descr="http://www.pantherdb.org/images/logos/Panther_logo.jpg">
            <a:extLst>
              <a:ext uri="{FF2B5EF4-FFF2-40B4-BE49-F238E27FC236}">
                <a16:creationId xmlns:a16="http://schemas.microsoft.com/office/drawing/2014/main" id="{BF71CA2C-EF53-4CEC-920A-B53401DF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507035"/>
            <a:ext cx="2249544" cy="4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4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F1C1E8-9D9D-4C0B-B621-DF035DC46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CC29A5-31D4-4AD2-8C76-B33286C5F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6858000" cy="288032"/>
          </a:xfrm>
        </p:spPr>
        <p:txBody>
          <a:bodyPr/>
          <a:lstStyle/>
          <a:p>
            <a:r>
              <a:rPr lang="en-US" altLang="zh-TW" dirty="0"/>
              <a:t>Analysis pipeline</a:t>
            </a:r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1590088-8D06-4012-8A8E-899BB7997604}"/>
              </a:ext>
            </a:extLst>
          </p:cNvPr>
          <p:cNvGrpSpPr/>
          <p:nvPr/>
        </p:nvGrpSpPr>
        <p:grpSpPr>
          <a:xfrm>
            <a:off x="218443" y="1226689"/>
            <a:ext cx="6421114" cy="3436114"/>
            <a:chOff x="977250" y="1226689"/>
            <a:chExt cx="6421114" cy="3436114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073D610C-B045-4D6F-B628-F93B5A0522FE}"/>
                </a:ext>
              </a:extLst>
            </p:cNvPr>
            <p:cNvSpPr/>
            <p:nvPr/>
          </p:nvSpPr>
          <p:spPr>
            <a:xfrm>
              <a:off x="1917504" y="1234836"/>
              <a:ext cx="5480860" cy="6840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51EE0885-C7CB-40D9-89FB-E1ED7DE04326}"/>
                </a:ext>
              </a:extLst>
            </p:cNvPr>
            <p:cNvGrpSpPr/>
            <p:nvPr/>
          </p:nvGrpSpPr>
          <p:grpSpPr>
            <a:xfrm>
              <a:off x="2120981" y="1299004"/>
              <a:ext cx="5040560" cy="559668"/>
              <a:chOff x="2175371" y="1762964"/>
              <a:chExt cx="5040560" cy="559668"/>
            </a:xfrm>
          </p:grpSpPr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0BC60125-B7D1-47F6-BA56-61303C83B080}"/>
                  </a:ext>
                </a:extLst>
              </p:cNvPr>
              <p:cNvSpPr txBox="1"/>
              <p:nvPr/>
            </p:nvSpPr>
            <p:spPr bwMode="auto">
              <a:xfrm>
                <a:off x="2175371" y="1762964"/>
                <a:ext cx="5040560" cy="322659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Data resource (Rice 44K </a:t>
                </a:r>
                <a:r>
                  <a:rPr lang="en-US" altLang="ko-KR" sz="14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MicroArray</a:t>
                </a: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)</a:t>
                </a:r>
              </a:p>
            </p:txBody>
          </p:sp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C7055564-0E32-44FB-BDB3-3A349581BC67}"/>
                  </a:ext>
                </a:extLst>
              </p:cNvPr>
              <p:cNvSpPr txBox="1"/>
              <p:nvPr/>
            </p:nvSpPr>
            <p:spPr bwMode="auto">
              <a:xfrm>
                <a:off x="2175371" y="2032239"/>
                <a:ext cx="5040560" cy="290393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H</a:t>
                </a:r>
                <a:r>
                  <a:rPr lang="en-US" altLang="ko-KR" sz="1200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2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O</a:t>
                </a:r>
                <a:r>
                  <a:rPr lang="en-US" altLang="ko-KR" sz="1200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2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(10mM, 1hr) V.S.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RiceXpro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Hormone (</a:t>
                </a:r>
                <a:r>
                  <a:rPr lang="en-US" altLang="zh-TW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1hr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)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8" name="Chevron 11">
              <a:extLst>
                <a:ext uri="{FF2B5EF4-FFF2-40B4-BE49-F238E27FC236}">
                  <a16:creationId xmlns:a16="http://schemas.microsoft.com/office/drawing/2014/main" id="{170D8C4E-9F08-426E-B479-5256963FC04F}"/>
                </a:ext>
              </a:extLst>
            </p:cNvPr>
            <p:cNvSpPr/>
            <p:nvPr/>
          </p:nvSpPr>
          <p:spPr>
            <a:xfrm rot="5400000" flipV="1">
              <a:off x="953802" y="1250137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E3E0CB97-D802-49EE-A6FF-B2894BEAAF00}"/>
                </a:ext>
              </a:extLst>
            </p:cNvPr>
            <p:cNvSpPr txBox="1"/>
            <p:nvPr/>
          </p:nvSpPr>
          <p:spPr>
            <a:xfrm>
              <a:off x="1096224" y="1435907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 28">
              <a:extLst>
                <a:ext uri="{FF2B5EF4-FFF2-40B4-BE49-F238E27FC236}">
                  <a16:creationId xmlns:a16="http://schemas.microsoft.com/office/drawing/2014/main" id="{755FF418-3A18-46CB-BDEC-BE03A6C2936B}"/>
                </a:ext>
              </a:extLst>
            </p:cNvPr>
            <p:cNvSpPr/>
            <p:nvPr/>
          </p:nvSpPr>
          <p:spPr>
            <a:xfrm>
              <a:off x="1917504" y="2100546"/>
              <a:ext cx="5480860" cy="6840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F5D5F6FA-6D44-4784-B4E7-65160D97F957}"/>
                </a:ext>
              </a:extLst>
            </p:cNvPr>
            <p:cNvGrpSpPr/>
            <p:nvPr/>
          </p:nvGrpSpPr>
          <p:grpSpPr>
            <a:xfrm>
              <a:off x="2120981" y="2164714"/>
              <a:ext cx="5040560" cy="559668"/>
              <a:chOff x="2175371" y="1762964"/>
              <a:chExt cx="5040560" cy="559668"/>
            </a:xfrm>
          </p:grpSpPr>
          <p:sp>
            <p:nvSpPr>
              <p:cNvPr id="12" name="TextBox 10">
                <a:extLst>
                  <a:ext uri="{FF2B5EF4-FFF2-40B4-BE49-F238E27FC236}">
                    <a16:creationId xmlns:a16="http://schemas.microsoft.com/office/drawing/2014/main" id="{96BB8C5C-25C1-421B-AD85-E8FF2751449F}"/>
                  </a:ext>
                </a:extLst>
              </p:cNvPr>
              <p:cNvSpPr txBox="1"/>
              <p:nvPr/>
            </p:nvSpPr>
            <p:spPr bwMode="auto">
              <a:xfrm>
                <a:off x="2175371" y="1762964"/>
                <a:ext cx="5040560" cy="322659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Differential express gene analysis </a:t>
                </a:r>
              </a:p>
            </p:txBody>
          </p:sp>
          <p:sp>
            <p:nvSpPr>
              <p:cNvPr id="13" name="TextBox 33">
                <a:extLst>
                  <a:ext uri="{FF2B5EF4-FFF2-40B4-BE49-F238E27FC236}">
                    <a16:creationId xmlns:a16="http://schemas.microsoft.com/office/drawing/2014/main" id="{4A499258-D3B7-41C1-8BFD-98C9C55A16DC}"/>
                  </a:ext>
                </a:extLst>
              </p:cNvPr>
              <p:cNvSpPr txBox="1"/>
              <p:nvPr/>
            </p:nvSpPr>
            <p:spPr bwMode="auto">
              <a:xfrm>
                <a:off x="2175371" y="2032239"/>
                <a:ext cx="5040560" cy="290393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 package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limma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(Linear Models for Microarray Data)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" name="Chevron 30">
              <a:extLst>
                <a:ext uri="{FF2B5EF4-FFF2-40B4-BE49-F238E27FC236}">
                  <a16:creationId xmlns:a16="http://schemas.microsoft.com/office/drawing/2014/main" id="{B13B1645-B3CE-4DAF-A3E4-223E749F2538}"/>
                </a:ext>
              </a:extLst>
            </p:cNvPr>
            <p:cNvSpPr/>
            <p:nvPr/>
          </p:nvSpPr>
          <p:spPr>
            <a:xfrm rot="5400000" flipV="1">
              <a:off x="953802" y="2115847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31">
              <a:extLst>
                <a:ext uri="{FF2B5EF4-FFF2-40B4-BE49-F238E27FC236}">
                  <a16:creationId xmlns:a16="http://schemas.microsoft.com/office/drawing/2014/main" id="{059C674A-93F7-4274-B144-45D146D208BB}"/>
                </a:ext>
              </a:extLst>
            </p:cNvPr>
            <p:cNvSpPr txBox="1"/>
            <p:nvPr/>
          </p:nvSpPr>
          <p:spPr>
            <a:xfrm>
              <a:off x="1096224" y="2301617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tangle 35">
              <a:extLst>
                <a:ext uri="{FF2B5EF4-FFF2-40B4-BE49-F238E27FC236}">
                  <a16:creationId xmlns:a16="http://schemas.microsoft.com/office/drawing/2014/main" id="{356B75B2-9246-48F1-AD24-F0572ADCB67F}"/>
                </a:ext>
              </a:extLst>
            </p:cNvPr>
            <p:cNvSpPr/>
            <p:nvPr/>
          </p:nvSpPr>
          <p:spPr>
            <a:xfrm>
              <a:off x="1917504" y="2966256"/>
              <a:ext cx="5480860" cy="6840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36">
              <a:extLst>
                <a:ext uri="{FF2B5EF4-FFF2-40B4-BE49-F238E27FC236}">
                  <a16:creationId xmlns:a16="http://schemas.microsoft.com/office/drawing/2014/main" id="{F47BCC81-0947-4842-933F-79E81D170844}"/>
                </a:ext>
              </a:extLst>
            </p:cNvPr>
            <p:cNvGrpSpPr/>
            <p:nvPr/>
          </p:nvGrpSpPr>
          <p:grpSpPr>
            <a:xfrm>
              <a:off x="2120981" y="3030424"/>
              <a:ext cx="5040560" cy="559668"/>
              <a:chOff x="2175371" y="1762964"/>
              <a:chExt cx="5040560" cy="559668"/>
            </a:xfrm>
          </p:grpSpPr>
          <p:sp>
            <p:nvSpPr>
              <p:cNvPr id="18" name="TextBox 10">
                <a:extLst>
                  <a:ext uri="{FF2B5EF4-FFF2-40B4-BE49-F238E27FC236}">
                    <a16:creationId xmlns:a16="http://schemas.microsoft.com/office/drawing/2014/main" id="{6EFF91B6-DCA1-4AEA-8FDB-03386588FD98}"/>
                  </a:ext>
                </a:extLst>
              </p:cNvPr>
              <p:cNvSpPr txBox="1"/>
              <p:nvPr/>
            </p:nvSpPr>
            <p:spPr bwMode="auto">
              <a:xfrm>
                <a:off x="2175371" y="1762964"/>
                <a:ext cx="5040560" cy="322659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zh-TW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Venn diagram</a:t>
                </a:r>
                <a:endPara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40">
                <a:extLst>
                  <a:ext uri="{FF2B5EF4-FFF2-40B4-BE49-F238E27FC236}">
                    <a16:creationId xmlns:a16="http://schemas.microsoft.com/office/drawing/2014/main" id="{8AFC1E81-15F1-4831-B866-233CE95458D7}"/>
                  </a:ext>
                </a:extLst>
              </p:cNvPr>
              <p:cNvSpPr txBox="1"/>
              <p:nvPr/>
            </p:nvSpPr>
            <p:spPr bwMode="auto">
              <a:xfrm>
                <a:off x="2175371" y="2032239"/>
                <a:ext cx="5040560" cy="290393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R package Venn (Version 1.7     Update Date: 2018-07-31)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0" name="Chevron 37">
              <a:extLst>
                <a:ext uri="{FF2B5EF4-FFF2-40B4-BE49-F238E27FC236}">
                  <a16:creationId xmlns:a16="http://schemas.microsoft.com/office/drawing/2014/main" id="{0EDD7AD8-B061-43BB-9CD4-A17FC9318CFE}"/>
                </a:ext>
              </a:extLst>
            </p:cNvPr>
            <p:cNvSpPr/>
            <p:nvPr/>
          </p:nvSpPr>
          <p:spPr>
            <a:xfrm rot="5400000" flipV="1">
              <a:off x="953802" y="2981557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38">
              <a:extLst>
                <a:ext uri="{FF2B5EF4-FFF2-40B4-BE49-F238E27FC236}">
                  <a16:creationId xmlns:a16="http://schemas.microsoft.com/office/drawing/2014/main" id="{69A54D7B-040A-479C-8E6F-040222C75C9E}"/>
                </a:ext>
              </a:extLst>
            </p:cNvPr>
            <p:cNvSpPr txBox="1"/>
            <p:nvPr/>
          </p:nvSpPr>
          <p:spPr>
            <a:xfrm>
              <a:off x="1096224" y="3167327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Rectangle 42">
              <a:extLst>
                <a:ext uri="{FF2B5EF4-FFF2-40B4-BE49-F238E27FC236}">
                  <a16:creationId xmlns:a16="http://schemas.microsoft.com/office/drawing/2014/main" id="{51AE899A-FA35-4BC1-9D86-7262588B75FA}"/>
                </a:ext>
              </a:extLst>
            </p:cNvPr>
            <p:cNvSpPr/>
            <p:nvPr/>
          </p:nvSpPr>
          <p:spPr>
            <a:xfrm>
              <a:off x="1917504" y="3831966"/>
              <a:ext cx="5480860" cy="684000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3" name="Group 43">
              <a:extLst>
                <a:ext uri="{FF2B5EF4-FFF2-40B4-BE49-F238E27FC236}">
                  <a16:creationId xmlns:a16="http://schemas.microsoft.com/office/drawing/2014/main" id="{203DA5C3-2AC4-4F8A-B076-F17AB2EB9800}"/>
                </a:ext>
              </a:extLst>
            </p:cNvPr>
            <p:cNvGrpSpPr/>
            <p:nvPr/>
          </p:nvGrpSpPr>
          <p:grpSpPr>
            <a:xfrm>
              <a:off x="2120981" y="3896134"/>
              <a:ext cx="5040560" cy="559668"/>
              <a:chOff x="2175371" y="1762964"/>
              <a:chExt cx="5040560" cy="559668"/>
            </a:xfrm>
          </p:grpSpPr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8A9F1C7A-D0AA-4375-ABA7-5234517DA3EC}"/>
                  </a:ext>
                </a:extLst>
              </p:cNvPr>
              <p:cNvSpPr txBox="1"/>
              <p:nvPr/>
            </p:nvSpPr>
            <p:spPr bwMode="auto">
              <a:xfrm>
                <a:off x="2175371" y="1762964"/>
                <a:ext cx="5040560" cy="322659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Gene ontology analysis</a:t>
                </a:r>
              </a:p>
            </p:txBody>
          </p:sp>
          <p:sp>
            <p:nvSpPr>
              <p:cNvPr id="25" name="TextBox 47">
                <a:extLst>
                  <a:ext uri="{FF2B5EF4-FFF2-40B4-BE49-F238E27FC236}">
                    <a16:creationId xmlns:a16="http://schemas.microsoft.com/office/drawing/2014/main" id="{96690FC3-EFF9-4007-93A3-C0122969EB55}"/>
                  </a:ext>
                </a:extLst>
              </p:cNvPr>
              <p:cNvSpPr txBox="1"/>
              <p:nvPr/>
            </p:nvSpPr>
            <p:spPr bwMode="auto">
              <a:xfrm>
                <a:off x="2175371" y="2032239"/>
                <a:ext cx="5040560" cy="290393"/>
              </a:xfrm>
              <a:prstGeom prst="round2Same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AgriGO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v2 web analysis tool, PANTHER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Chevron 44">
              <a:extLst>
                <a:ext uri="{FF2B5EF4-FFF2-40B4-BE49-F238E27FC236}">
                  <a16:creationId xmlns:a16="http://schemas.microsoft.com/office/drawing/2014/main" id="{06BB356B-CCB6-442D-857D-5C45DC81F5C9}"/>
                </a:ext>
              </a:extLst>
            </p:cNvPr>
            <p:cNvSpPr/>
            <p:nvPr/>
          </p:nvSpPr>
          <p:spPr>
            <a:xfrm rot="5400000" flipV="1">
              <a:off x="953802" y="3847267"/>
              <a:ext cx="838984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45">
              <a:extLst>
                <a:ext uri="{FF2B5EF4-FFF2-40B4-BE49-F238E27FC236}">
                  <a16:creationId xmlns:a16="http://schemas.microsoft.com/office/drawing/2014/main" id="{76D3F92A-07A6-4211-9C30-8494EEBF8D41}"/>
                </a:ext>
              </a:extLst>
            </p:cNvPr>
            <p:cNvSpPr txBox="1"/>
            <p:nvPr/>
          </p:nvSpPr>
          <p:spPr>
            <a:xfrm>
              <a:off x="1096224" y="4033037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投影片編號版面配置區 1">
            <a:extLst>
              <a:ext uri="{FF2B5EF4-FFF2-40B4-BE49-F238E27FC236}">
                <a16:creationId xmlns:a16="http://schemas.microsoft.com/office/drawing/2014/main" id="{6BD977B7-BEBD-42AC-B89D-7CEE8016F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GEO Logo">
            <a:extLst>
              <a:ext uri="{FF2B5EF4-FFF2-40B4-BE49-F238E27FC236}">
                <a16:creationId xmlns:a16="http://schemas.microsoft.com/office/drawing/2014/main" id="{228F0A22-A82C-43A3-9A6E-292F7C4F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907" y="1280661"/>
            <a:ext cx="13906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oconductor - open source software for bioinformatics">
            <a:extLst>
              <a:ext uri="{FF2B5EF4-FFF2-40B4-BE49-F238E27FC236}">
                <a16:creationId xmlns:a16="http://schemas.microsoft.com/office/drawing/2014/main" id="{84045022-45CD-4BB8-91FE-05EA0871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02" y="2247810"/>
            <a:ext cx="1335189" cy="40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e/e4/Venn_diagram_gr_la_ru.svg/220px-Venn_diagram_gr_la_ru.svg.png">
            <a:extLst>
              <a:ext uri="{FF2B5EF4-FFF2-40B4-BE49-F238E27FC236}">
                <a16:creationId xmlns:a16="http://schemas.microsoft.com/office/drawing/2014/main" id="{21839386-0B70-4966-92B9-16AE1897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96" y="3026121"/>
            <a:ext cx="608409" cy="5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pantherdb.org/images/logos/geneOntology.png">
            <a:extLst>
              <a:ext uri="{FF2B5EF4-FFF2-40B4-BE49-F238E27FC236}">
                <a16:creationId xmlns:a16="http://schemas.microsoft.com/office/drawing/2014/main" id="{7DC201FA-1DDF-45AA-B5A2-E8D383EF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676" y="3951096"/>
            <a:ext cx="16383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BD260CE-A853-47F9-8572-ECD44CF65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558" y="4282961"/>
            <a:ext cx="1308878" cy="38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605E48E-8628-4C15-B772-6D4B343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 r="3062" b="2276"/>
          <a:stretch/>
        </p:blipFill>
        <p:spPr>
          <a:xfrm>
            <a:off x="3234814" y="0"/>
            <a:ext cx="3645024" cy="38159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AB34CC-8185-494A-987E-9FE2F85A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r="4388" b="2276"/>
          <a:stretch/>
        </p:blipFill>
        <p:spPr>
          <a:xfrm>
            <a:off x="0" y="0"/>
            <a:ext cx="3645024" cy="38463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D94EE7-977D-4947-9445-5F09C06B3B8B}"/>
              </a:ext>
            </a:extLst>
          </p:cNvPr>
          <p:cNvSpPr/>
          <p:nvPr/>
        </p:nvSpPr>
        <p:spPr>
          <a:xfrm>
            <a:off x="0" y="3791789"/>
            <a:ext cx="4509120" cy="135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419FA8-5AA6-4E24-BECF-993EDC9D847D}"/>
              </a:ext>
            </a:extLst>
          </p:cNvPr>
          <p:cNvSpPr txBox="1"/>
          <p:nvPr/>
        </p:nvSpPr>
        <p:spPr>
          <a:xfrm>
            <a:off x="1474152" y="43389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Root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2A4F88-9CC5-418A-A3B2-4C1027CBD7BE}"/>
              </a:ext>
            </a:extLst>
          </p:cNvPr>
          <p:cNvSpPr txBox="1"/>
          <p:nvPr/>
        </p:nvSpPr>
        <p:spPr>
          <a:xfrm>
            <a:off x="5057326" y="43389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Shoot</a:t>
            </a:r>
            <a:endParaRPr lang="zh-TW" altLang="en-US" dirty="0"/>
          </a:p>
        </p:txBody>
      </p:sp>
      <p:pic>
        <p:nvPicPr>
          <p:cNvPr id="3074" name="Picture 2" descr="http://www.pantherdb.org/images/logos/Panther_logo.jpg">
            <a:extLst>
              <a:ext uri="{FF2B5EF4-FFF2-40B4-BE49-F238E27FC236}">
                <a16:creationId xmlns:a16="http://schemas.microsoft.com/office/drawing/2014/main" id="{BF71CA2C-EF53-4CEC-920A-B53401DF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507035"/>
            <a:ext cx="2249544" cy="4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4377A76-DF51-43EC-AC3B-44A971A31C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4" y="3497529"/>
            <a:ext cx="2852936" cy="16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7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657BBFE-B120-47A8-888B-6F7D9CDEF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r="50000" b="4432"/>
          <a:stretch/>
        </p:blipFill>
        <p:spPr>
          <a:xfrm>
            <a:off x="3284984" y="-1"/>
            <a:ext cx="3573016" cy="383003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F4388C8-02DC-476F-BEEB-5EB69E240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76" r="49281" b="1859"/>
          <a:stretch/>
        </p:blipFill>
        <p:spPr>
          <a:xfrm>
            <a:off x="-1515" y="2044"/>
            <a:ext cx="3646539" cy="39566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4D94EE7-977D-4947-9445-5F09C06B3B8B}"/>
              </a:ext>
            </a:extLst>
          </p:cNvPr>
          <p:cNvSpPr/>
          <p:nvPr/>
        </p:nvSpPr>
        <p:spPr>
          <a:xfrm>
            <a:off x="0" y="3791789"/>
            <a:ext cx="4509120" cy="135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419FA8-5AA6-4E24-BECF-993EDC9D847D}"/>
              </a:ext>
            </a:extLst>
          </p:cNvPr>
          <p:cNvSpPr txBox="1"/>
          <p:nvPr/>
        </p:nvSpPr>
        <p:spPr>
          <a:xfrm>
            <a:off x="1551736" y="6185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Root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2A4F88-9CC5-418A-A3B2-4C1027CBD7BE}"/>
              </a:ext>
            </a:extLst>
          </p:cNvPr>
          <p:cNvSpPr txBox="1"/>
          <p:nvPr/>
        </p:nvSpPr>
        <p:spPr>
          <a:xfrm>
            <a:off x="5042683" y="6185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Shoot</a:t>
            </a:r>
            <a:endParaRPr lang="zh-TW" altLang="en-US" dirty="0"/>
          </a:p>
        </p:txBody>
      </p:sp>
      <p:pic>
        <p:nvPicPr>
          <p:cNvPr id="3074" name="Picture 2" descr="http://www.pantherdb.org/images/logos/Panther_logo.jpg">
            <a:extLst>
              <a:ext uri="{FF2B5EF4-FFF2-40B4-BE49-F238E27FC236}">
                <a16:creationId xmlns:a16="http://schemas.microsoft.com/office/drawing/2014/main" id="{BF71CA2C-EF53-4CEC-920A-B53401DF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507035"/>
            <a:ext cx="2249544" cy="4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10B7A53-D224-40FE-BC9C-888094F60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0" t="40343" b="32619"/>
          <a:stretch/>
        </p:blipFill>
        <p:spPr>
          <a:xfrm>
            <a:off x="2743034" y="3791789"/>
            <a:ext cx="4114966" cy="13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2A78CDB-2925-4BE4-AE30-A0A1F70656B5}"/>
              </a:ext>
            </a:extLst>
          </p:cNvPr>
          <p:cNvSpPr/>
          <p:nvPr/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9CDBA1-0DB1-4AEB-BD1F-6D88D66B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38"/>
            <a:ext cx="3787824" cy="25652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35A7F36-E235-4D8A-B21F-3870E8C61740}"/>
              </a:ext>
            </a:extLst>
          </p:cNvPr>
          <p:cNvSpPr txBox="1"/>
          <p:nvPr/>
        </p:nvSpPr>
        <p:spPr>
          <a:xfrm>
            <a:off x="3645024" y="971296"/>
            <a:ext cx="306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zh-TW" dirty="0"/>
              <a:t>Biological Process Response to Stimulus (Root)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1B33B1-22C0-4E47-881F-5D98D92226F0}"/>
              </a:ext>
            </a:extLst>
          </p:cNvPr>
          <p:cNvSpPr txBox="1"/>
          <p:nvPr/>
        </p:nvSpPr>
        <p:spPr>
          <a:xfrm>
            <a:off x="181233" y="3100904"/>
            <a:ext cx="2428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altLang="zh-TW" dirty="0"/>
              <a:t>Biological Process Response to Stimulus(Shoot)</a:t>
            </a:r>
            <a:endParaRPr lang="zh-TW" altLang="en-US" dirty="0"/>
          </a:p>
        </p:txBody>
      </p:sp>
      <p:pic>
        <p:nvPicPr>
          <p:cNvPr id="12" name="Picture 2" descr="http://www.pantherdb.org/images/logos/Panther_logo.jpg">
            <a:extLst>
              <a:ext uri="{FF2B5EF4-FFF2-40B4-BE49-F238E27FC236}">
                <a16:creationId xmlns:a16="http://schemas.microsoft.com/office/drawing/2014/main" id="{7B723A28-1F4F-4AB4-802F-0F4A26CEF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2" y="4551099"/>
            <a:ext cx="2249544" cy="4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C7EBE98-F189-4D66-8127-9F0EBE06A049}"/>
              </a:ext>
            </a:extLst>
          </p:cNvPr>
          <p:cNvCxnSpPr>
            <a:cxnSpLocks/>
          </p:cNvCxnSpPr>
          <p:nvPr/>
        </p:nvCxnSpPr>
        <p:spPr>
          <a:xfrm>
            <a:off x="0" y="2571750"/>
            <a:ext cx="6858000" cy="0"/>
          </a:xfrm>
          <a:prstGeom prst="line">
            <a:avLst/>
          </a:prstGeom>
          <a:ln w="38100" cap="rnd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454685-E496-4154-AAD1-694E1705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927" y="2608529"/>
            <a:ext cx="2848551" cy="25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1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CE12F75-ECDA-43E5-9519-58616D3072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39D21B-903F-4766-9F8F-E525E599EAD9}"/>
              </a:ext>
            </a:extLst>
          </p:cNvPr>
          <p:cNvSpPr txBox="1"/>
          <p:nvPr/>
        </p:nvSpPr>
        <p:spPr>
          <a:xfrm>
            <a:off x="2600181" y="20209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ABA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E7F298-9A33-417B-A693-0831DB5F64EE}"/>
              </a:ext>
            </a:extLst>
          </p:cNvPr>
          <p:cNvSpPr txBox="1"/>
          <p:nvPr/>
        </p:nvSpPr>
        <p:spPr>
          <a:xfrm>
            <a:off x="4285700" y="202090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H</a:t>
            </a:r>
            <a:r>
              <a:rPr lang="en-US" altLang="zh-TW" b="1" baseline="-25000" dirty="0"/>
              <a:t>2</a:t>
            </a:r>
            <a:r>
              <a:rPr lang="en-US" altLang="zh-TW" b="1" dirty="0"/>
              <a:t>O</a:t>
            </a:r>
            <a:r>
              <a:rPr lang="en-US" altLang="zh-TW" b="1" baseline="-25000" dirty="0"/>
              <a:t>2</a:t>
            </a:r>
            <a:endParaRPr lang="zh-TW" altLang="en-US" b="1" baseline="-250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6419A31-BC0A-4EB8-A672-DA6CFE95DCD7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789040" y="2390235"/>
            <a:ext cx="847077" cy="3630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46209FB-C882-419B-9283-FAEF364DADAB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2942583" y="2390235"/>
            <a:ext cx="846458" cy="363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351B076-FB65-4553-8583-EB099416388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942583" y="1657873"/>
            <a:ext cx="846457" cy="36303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9575D6F-375E-424D-AA87-A249FD1A8B0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89040" y="1657873"/>
            <a:ext cx="847077" cy="363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4065167-AC4E-41AC-9FBC-0F1CCE2AE558}"/>
              </a:ext>
            </a:extLst>
          </p:cNvPr>
          <p:cNvSpPr txBox="1"/>
          <p:nvPr/>
        </p:nvSpPr>
        <p:spPr>
          <a:xfrm>
            <a:off x="3579504" y="194395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?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156FA90-01D8-4EC7-AEDC-26163067636A}"/>
              </a:ext>
            </a:extLst>
          </p:cNvPr>
          <p:cNvSpPr txBox="1"/>
          <p:nvPr/>
        </p:nvSpPr>
        <p:spPr>
          <a:xfrm>
            <a:off x="2657736" y="105867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Response to stimulus</a:t>
            </a:r>
            <a:endParaRPr lang="zh-TW" altLang="en-US" dirty="0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E9E82C49-E56D-4321-9CB0-B44B0F5E49C5}"/>
              </a:ext>
            </a:extLst>
          </p:cNvPr>
          <p:cNvSpPr/>
          <p:nvPr/>
        </p:nvSpPr>
        <p:spPr>
          <a:xfrm>
            <a:off x="5112254" y="806058"/>
            <a:ext cx="209536" cy="10456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左大括弧 31">
            <a:extLst>
              <a:ext uri="{FF2B5EF4-FFF2-40B4-BE49-F238E27FC236}">
                <a16:creationId xmlns:a16="http://schemas.microsoft.com/office/drawing/2014/main" id="{80982E51-CCB6-4E0A-A702-24A29E69451E}"/>
              </a:ext>
            </a:extLst>
          </p:cNvPr>
          <p:cNvSpPr/>
          <p:nvPr/>
        </p:nvSpPr>
        <p:spPr>
          <a:xfrm>
            <a:off x="5035585" y="932366"/>
            <a:ext cx="209535" cy="63193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b="1" dirty="0">
              <a:highlight>
                <a:srgbClr val="000000"/>
              </a:highlight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362F410-BD99-4669-837E-7AEF39F42146}"/>
              </a:ext>
            </a:extLst>
          </p:cNvPr>
          <p:cNvSpPr txBox="1"/>
          <p:nvPr/>
        </p:nvSpPr>
        <p:spPr>
          <a:xfrm>
            <a:off x="5257048" y="843558"/>
            <a:ext cx="12682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 err="1"/>
              <a:t>Abotic</a:t>
            </a:r>
            <a:endParaRPr lang="en-US" altLang="zh-TW" sz="1500" dirty="0"/>
          </a:p>
          <a:p>
            <a:r>
              <a:rPr lang="en-US" altLang="zh-TW" sz="1500" dirty="0"/>
              <a:t>Chemical </a:t>
            </a:r>
          </a:p>
          <a:p>
            <a:r>
              <a:rPr lang="en-US" altLang="zh-TW" sz="1500" dirty="0"/>
              <a:t>Endogenous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27C9D3A-62AA-4D45-B24F-4E43DCE185E6}"/>
              </a:ext>
            </a:extLst>
          </p:cNvPr>
          <p:cNvSpPr txBox="1"/>
          <p:nvPr/>
        </p:nvSpPr>
        <p:spPr>
          <a:xfrm>
            <a:off x="323675" y="1708312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Abiotic / Biotic </a:t>
            </a:r>
          </a:p>
          <a:p>
            <a:r>
              <a:rPr lang="en-US" altLang="zh-TW" b="1" dirty="0"/>
              <a:t>stress</a:t>
            </a:r>
            <a:endParaRPr lang="zh-TW" altLang="en-US" b="1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01E1BC3-5FFC-4D7E-8C76-D8CE79B29E7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340768" y="2205569"/>
            <a:ext cx="12594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C6FEAE2-0E6D-4D5D-A6B8-63D3E0B16CA0}"/>
              </a:ext>
            </a:extLst>
          </p:cNvPr>
          <p:cNvCxnSpPr>
            <a:cxnSpLocks/>
          </p:cNvCxnSpPr>
          <p:nvPr/>
        </p:nvCxnSpPr>
        <p:spPr>
          <a:xfrm>
            <a:off x="3793954" y="2753265"/>
            <a:ext cx="0" cy="5005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7CECACD-BC59-4640-A6C0-DAE853F254D0}"/>
              </a:ext>
            </a:extLst>
          </p:cNvPr>
          <p:cNvSpPr txBox="1"/>
          <p:nvPr/>
        </p:nvSpPr>
        <p:spPr>
          <a:xfrm>
            <a:off x="2540833" y="3253784"/>
            <a:ext cx="25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Transcription Factors</a:t>
            </a:r>
          </a:p>
          <a:p>
            <a:pPr algn="ctr"/>
            <a:r>
              <a:rPr lang="en-US" altLang="zh-TW" dirty="0"/>
              <a:t>HSF, TIFY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470DBC1-14D9-4A6E-B429-348CF60196DB}"/>
              </a:ext>
            </a:extLst>
          </p:cNvPr>
          <p:cNvSpPr txBox="1"/>
          <p:nvPr/>
        </p:nvSpPr>
        <p:spPr>
          <a:xfrm>
            <a:off x="2490264" y="4252573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Antioxidant  Enzymes</a:t>
            </a:r>
          </a:p>
          <a:p>
            <a:pPr algn="ctr"/>
            <a:r>
              <a:rPr lang="en-US" altLang="zh-TW"/>
              <a:t>Peroxidase</a:t>
            </a:r>
            <a:endParaRPr lang="zh-TW" altLang="en-US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BC7C602-5DEE-4B7A-BAE4-50CCAE1C4287}"/>
              </a:ext>
            </a:extLst>
          </p:cNvPr>
          <p:cNvCxnSpPr>
            <a:cxnSpLocks/>
          </p:cNvCxnSpPr>
          <p:nvPr/>
        </p:nvCxnSpPr>
        <p:spPr>
          <a:xfrm>
            <a:off x="3781643" y="3900115"/>
            <a:ext cx="0" cy="352458"/>
          </a:xfrm>
          <a:prstGeom prst="straightConnector1">
            <a:avLst/>
          </a:prstGeom>
          <a:ln w="38100" cap="rnd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36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02246" y="3363839"/>
            <a:ext cx="4375026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02135" y="4011910"/>
            <a:ext cx="4375026" cy="288032"/>
          </a:xfrm>
        </p:spPr>
        <p:txBody>
          <a:bodyPr/>
          <a:lstStyle/>
          <a:p>
            <a:pPr lvl="0"/>
            <a:r>
              <a:rPr lang="en-US" altLang="ko-KR" dirty="0"/>
              <a:t>Q &amp; A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85F9DFD-B9FA-4505-829C-D9DAAAE270E6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A87B9D8C-52B9-41D3-B44E-C89B7B7A71A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4"/>
          <a:stretch/>
        </p:blipFill>
        <p:spPr>
          <a:xfrm>
            <a:off x="175761" y="2040359"/>
            <a:ext cx="18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38992F-241C-4A3D-83CD-CE069F47935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2"/>
          <a:stretch/>
        </p:blipFill>
        <p:spPr>
          <a:xfrm>
            <a:off x="175761" y="147126"/>
            <a:ext cx="18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1B82273-BA21-4B4C-91AB-363A25FD00F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06"/>
          <a:stretch/>
        </p:blipFill>
        <p:spPr>
          <a:xfrm>
            <a:off x="2109280" y="2040359"/>
            <a:ext cx="18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C8E9A4A-931D-4CF9-B8BA-74CBBA30EE3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6"/>
          <a:stretch/>
        </p:blipFill>
        <p:spPr>
          <a:xfrm>
            <a:off x="2109280" y="147126"/>
            <a:ext cx="1800000" cy="180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39559EC-23DB-4E71-8B0B-08FEE925EB35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09"/>
          <a:stretch/>
        </p:blipFill>
        <p:spPr>
          <a:xfrm>
            <a:off x="4037862" y="2040359"/>
            <a:ext cx="1800000" cy="180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291729D-F102-4BA6-B9A9-F10BAEAD7FF0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0"/>
          <a:stretch/>
        </p:blipFill>
        <p:spPr>
          <a:xfrm>
            <a:off x="4037862" y="147126"/>
            <a:ext cx="1800000" cy="18000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5B69F75-B517-4DAD-8FD3-7CC20B82615E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3"/>
          <a:stretch/>
        </p:blipFill>
        <p:spPr>
          <a:xfrm>
            <a:off x="5976318" y="2040359"/>
            <a:ext cx="1800000" cy="180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082CA78-EAA6-412C-9A00-4F3F982AD360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7"/>
          <a:stretch/>
        </p:blipFill>
        <p:spPr>
          <a:xfrm>
            <a:off x="5976318" y="147126"/>
            <a:ext cx="1800000" cy="18000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CCD0A56-1F79-4963-97D3-8CB791985EB7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1"/>
          <a:stretch/>
        </p:blipFill>
        <p:spPr>
          <a:xfrm>
            <a:off x="7909838" y="2040359"/>
            <a:ext cx="1800000" cy="1800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976FCBB-A18F-4BA0-A973-967CE36DF9E8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5"/>
          <a:stretch/>
        </p:blipFill>
        <p:spPr>
          <a:xfrm>
            <a:off x="7909838" y="147126"/>
            <a:ext cx="1800000" cy="180000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5EE49FA-1049-4578-92EB-5FC2BC6E94C5}"/>
              </a:ext>
            </a:extLst>
          </p:cNvPr>
          <p:cNvPicPr>
            <a:picLocks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6"/>
          <a:stretch/>
        </p:blipFill>
        <p:spPr>
          <a:xfrm>
            <a:off x="-1757758" y="2040359"/>
            <a:ext cx="1800000" cy="180000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A86D06A-01A2-4313-8E49-A63577D5BA9E}"/>
              </a:ext>
            </a:extLst>
          </p:cNvPr>
          <p:cNvPicPr>
            <a:picLocks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4"/>
          <a:stretch/>
        </p:blipFill>
        <p:spPr>
          <a:xfrm>
            <a:off x="-1757758" y="147126"/>
            <a:ext cx="1800000" cy="180000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C668243-55E1-4F95-B3AC-30B821F0A8D0}"/>
              </a:ext>
            </a:extLst>
          </p:cNvPr>
          <p:cNvSpPr/>
          <p:nvPr/>
        </p:nvSpPr>
        <p:spPr>
          <a:xfrm>
            <a:off x="-1757758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JA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14DD5D2-0093-4333-AEE8-4BDD370BA279}"/>
              </a:ext>
            </a:extLst>
          </p:cNvPr>
          <p:cNvSpPr/>
          <p:nvPr/>
        </p:nvSpPr>
        <p:spPr>
          <a:xfrm>
            <a:off x="175761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ABA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639956-A760-4531-B6CC-693C26566354}"/>
              </a:ext>
            </a:extLst>
          </p:cNvPr>
          <p:cNvSpPr/>
          <p:nvPr/>
        </p:nvSpPr>
        <p:spPr>
          <a:xfrm>
            <a:off x="2104343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Auxin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FDFD57-DA43-4706-A2D6-E11B30DDED6C}"/>
              </a:ext>
            </a:extLst>
          </p:cNvPr>
          <p:cNvSpPr/>
          <p:nvPr/>
        </p:nvSpPr>
        <p:spPr>
          <a:xfrm>
            <a:off x="4037862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BL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720C73-C3E5-432C-A9CC-895A59232F9F}"/>
              </a:ext>
            </a:extLst>
          </p:cNvPr>
          <p:cNvSpPr/>
          <p:nvPr/>
        </p:nvSpPr>
        <p:spPr>
          <a:xfrm>
            <a:off x="5976319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CK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DD0E356-A48A-4714-8AE8-EC21EB487FB7}"/>
              </a:ext>
            </a:extLst>
          </p:cNvPr>
          <p:cNvSpPr/>
          <p:nvPr/>
        </p:nvSpPr>
        <p:spPr>
          <a:xfrm>
            <a:off x="7909838" y="3933592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GA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528BC7A-A4E5-472C-B657-7EF4AC627CBC}"/>
              </a:ext>
            </a:extLst>
          </p:cNvPr>
          <p:cNvSpPr/>
          <p:nvPr/>
        </p:nvSpPr>
        <p:spPr>
          <a:xfrm rot="16200000" flipH="1">
            <a:off x="-3015393" y="827947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Shoot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24376D7-0D01-4F3C-8234-DEB6F9079E3D}"/>
              </a:ext>
            </a:extLst>
          </p:cNvPr>
          <p:cNvSpPr/>
          <p:nvPr/>
        </p:nvSpPr>
        <p:spPr>
          <a:xfrm rot="16200000" flipH="1">
            <a:off x="-3015393" y="2721180"/>
            <a:ext cx="1800000" cy="4383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Root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1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BA1235A-B060-440A-9A56-2B756DE8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8" y="250234"/>
            <a:ext cx="6525344" cy="23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8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Volcano Plot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02941" y="2787774"/>
            <a:ext cx="3764187" cy="288032"/>
          </a:xfrm>
        </p:spPr>
        <p:txBody>
          <a:bodyPr/>
          <a:lstStyle/>
          <a:p>
            <a:pPr lvl="0"/>
            <a:r>
              <a:rPr lang="en-US" altLang="ko-KR" dirty="0"/>
              <a:t>Log Fold change &gt; 1 or &lt; -1</a:t>
            </a:r>
          </a:p>
          <a:p>
            <a:pPr lvl="0"/>
            <a:r>
              <a:rPr lang="en-US" altLang="ko-KR" dirty="0"/>
              <a:t>Adj. p-value &lt; 0.05 </a:t>
            </a:r>
          </a:p>
        </p:txBody>
      </p: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61D6D9D8-C29D-4505-B154-46F177B41649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59D44A8-7D76-4DDB-A707-506A0F809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-199" r="17262" b="199"/>
          <a:stretch/>
        </p:blipFill>
        <p:spPr bwMode="auto">
          <a:xfrm>
            <a:off x="213400" y="987574"/>
            <a:ext cx="3888432" cy="3887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ãMicroArrayãçåçæå°çµæ">
            <a:extLst>
              <a:ext uri="{FF2B5EF4-FFF2-40B4-BE49-F238E27FC236}">
                <a16:creationId xmlns:a16="http://schemas.microsoft.com/office/drawing/2014/main" id="{67F18F1D-AB3C-4D9D-BA0D-4CA0C553E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0" t="58799" r="34901" b="13202"/>
          <a:stretch/>
        </p:blipFill>
        <p:spPr bwMode="auto">
          <a:xfrm>
            <a:off x="5060424" y="123478"/>
            <a:ext cx="1584176" cy="10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2F57F3E-AEC7-4061-B054-478F2901D70C}"/>
              </a:ext>
            </a:extLst>
          </p:cNvPr>
          <p:cNvCxnSpPr/>
          <p:nvPr/>
        </p:nvCxnSpPr>
        <p:spPr>
          <a:xfrm flipV="1">
            <a:off x="3356992" y="2067694"/>
            <a:ext cx="936104" cy="5760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9F8CC11-D2A1-48B4-BEE2-1DD01FA1BC2B}"/>
              </a:ext>
            </a:extLst>
          </p:cNvPr>
          <p:cNvCxnSpPr>
            <a:cxnSpLocks/>
          </p:cNvCxnSpPr>
          <p:nvPr/>
        </p:nvCxnSpPr>
        <p:spPr>
          <a:xfrm>
            <a:off x="4293096" y="2067694"/>
            <a:ext cx="64807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EB2AED3-47C2-48B5-8920-705FE1FFA088}"/>
              </a:ext>
            </a:extLst>
          </p:cNvPr>
          <p:cNvCxnSpPr>
            <a:cxnSpLocks/>
          </p:cNvCxnSpPr>
          <p:nvPr/>
        </p:nvCxnSpPr>
        <p:spPr>
          <a:xfrm flipV="1">
            <a:off x="2888940" y="2571750"/>
            <a:ext cx="1476164" cy="9382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3E7318D-4DA7-48EF-8857-3BC86DF90E8F}"/>
              </a:ext>
            </a:extLst>
          </p:cNvPr>
          <p:cNvCxnSpPr>
            <a:cxnSpLocks/>
          </p:cNvCxnSpPr>
          <p:nvPr/>
        </p:nvCxnSpPr>
        <p:spPr>
          <a:xfrm>
            <a:off x="4365104" y="2571750"/>
            <a:ext cx="5760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07929B-63EA-466D-B4C0-7565DAB3BFFD}"/>
              </a:ext>
            </a:extLst>
          </p:cNvPr>
          <p:cNvSpPr txBox="1"/>
          <p:nvPr/>
        </p:nvSpPr>
        <p:spPr>
          <a:xfrm>
            <a:off x="4982927" y="238708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P-value &gt; 0.05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E969AF0-57B8-49BE-B5BE-E000F9CC8235}"/>
              </a:ext>
            </a:extLst>
          </p:cNvPr>
          <p:cNvSpPr txBox="1"/>
          <p:nvPr/>
        </p:nvSpPr>
        <p:spPr>
          <a:xfrm>
            <a:off x="4982927" y="1883028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P-value &lt; 0.05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32D4992-D31B-4302-8F71-0A0D92DD9CD9}"/>
              </a:ext>
            </a:extLst>
          </p:cNvPr>
          <p:cNvSpPr txBox="1"/>
          <p:nvPr/>
        </p:nvSpPr>
        <p:spPr>
          <a:xfrm>
            <a:off x="2423167" y="10168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LogFC</a:t>
            </a:r>
            <a:r>
              <a:rPr lang="en-US" altLang="zh-TW" dirty="0"/>
              <a:t> &gt; 1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AF32978-DB17-47F7-AA3A-516915F4E424}"/>
              </a:ext>
            </a:extLst>
          </p:cNvPr>
          <p:cNvSpPr txBox="1"/>
          <p:nvPr/>
        </p:nvSpPr>
        <p:spPr>
          <a:xfrm>
            <a:off x="624352" y="101682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LogFC</a:t>
            </a:r>
            <a:r>
              <a:rPr lang="en-US" altLang="zh-TW" dirty="0"/>
              <a:t> &lt; -1</a:t>
            </a:r>
            <a:endParaRPr lang="zh-TW" altLang="en-US" dirty="0"/>
          </a:p>
        </p:txBody>
      </p:sp>
      <p:sp>
        <p:nvSpPr>
          <p:cNvPr id="22" name="文字版面配置區 1">
            <a:extLst>
              <a:ext uri="{FF2B5EF4-FFF2-40B4-BE49-F238E27FC236}">
                <a16:creationId xmlns:a16="http://schemas.microsoft.com/office/drawing/2014/main" id="{E53F6804-450C-43B5-BE97-F7B2E841C389}"/>
              </a:ext>
            </a:extLst>
          </p:cNvPr>
          <p:cNvSpPr txBox="1">
            <a:spLocks/>
          </p:cNvSpPr>
          <p:nvPr/>
        </p:nvSpPr>
        <p:spPr>
          <a:xfrm>
            <a:off x="116632" y="268627"/>
            <a:ext cx="6858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/>
              <a:t>Differential express</a:t>
            </a:r>
            <a:r>
              <a:rPr lang="zh-TW" altLang="en-US" sz="2400" dirty="0"/>
              <a:t> </a:t>
            </a:r>
            <a:r>
              <a:rPr lang="en-US" altLang="zh-TW" sz="2400" dirty="0"/>
              <a:t>gene analysis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EB310C-B5C2-4AEC-873F-7491CBE6FF0F}"/>
              </a:ext>
            </a:extLst>
          </p:cNvPr>
          <p:cNvSpPr txBox="1"/>
          <p:nvPr/>
        </p:nvSpPr>
        <p:spPr>
          <a:xfrm>
            <a:off x="4200662" y="4083918"/>
            <a:ext cx="24609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Control (WT) </a:t>
            </a:r>
          </a:p>
          <a:p>
            <a:pPr algn="ctr"/>
            <a:r>
              <a:rPr lang="en-US" altLang="zh-TW" sz="1400" b="1" dirty="0">
                <a:solidFill>
                  <a:srgbClr val="ED1C24"/>
                </a:solidFill>
              </a:rPr>
              <a:t>V.S</a:t>
            </a:r>
          </a:p>
          <a:p>
            <a:pPr algn="ctr"/>
            <a:r>
              <a:rPr lang="en-US" altLang="zh-TW" sz="1400" dirty="0"/>
              <a:t>10mM H2O2 treatment 1 </a:t>
            </a:r>
            <a:r>
              <a:rPr lang="en-US" altLang="zh-TW" sz="1400" dirty="0" err="1"/>
              <a:t>hr</a:t>
            </a:r>
            <a:r>
              <a:rPr lang="en-US" altLang="zh-TW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019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>
            <a:extLst>
              <a:ext uri="{FF2B5EF4-FFF2-40B4-BE49-F238E27FC236}">
                <a16:creationId xmlns:a16="http://schemas.microsoft.com/office/drawing/2014/main" id="{D9EDF351-CF21-4AE4-B80B-482C8181B18D}"/>
              </a:ext>
            </a:extLst>
          </p:cNvPr>
          <p:cNvGrpSpPr/>
          <p:nvPr/>
        </p:nvGrpSpPr>
        <p:grpSpPr>
          <a:xfrm>
            <a:off x="307074" y="459338"/>
            <a:ext cx="6243852" cy="4224824"/>
            <a:chOff x="270595" y="462493"/>
            <a:chExt cx="6243852" cy="422482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0209973-1C8E-4699-96A0-AC5C99B72839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284"/>
            <a:stretch/>
          </p:blipFill>
          <p:spPr>
            <a:xfrm>
              <a:off x="2780928" y="2355726"/>
              <a:ext cx="1800000" cy="18000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4F2B89E-D408-450E-8686-F28C3F9C9D93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712"/>
            <a:stretch/>
          </p:blipFill>
          <p:spPr>
            <a:xfrm>
              <a:off x="2780928" y="462493"/>
              <a:ext cx="1800000" cy="180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3F21284-ACAB-4B99-97CA-CC262E1F6F48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06"/>
            <a:stretch/>
          </p:blipFill>
          <p:spPr>
            <a:xfrm>
              <a:off x="4714447" y="2355726"/>
              <a:ext cx="1800000" cy="180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0FFF0CF-FB55-4EFB-9915-11B06C7D865A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76"/>
            <a:stretch/>
          </p:blipFill>
          <p:spPr>
            <a:xfrm>
              <a:off x="4714447" y="462493"/>
              <a:ext cx="1800000" cy="180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0D705B-9C44-4118-A5D0-8C0241EE42D0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496"/>
            <a:stretch/>
          </p:blipFill>
          <p:spPr>
            <a:xfrm>
              <a:off x="847409" y="2355726"/>
              <a:ext cx="1800000" cy="1800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A584A7F-FC5E-4592-BA3A-3AD7C7B07239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74"/>
            <a:stretch/>
          </p:blipFill>
          <p:spPr>
            <a:xfrm>
              <a:off x="847409" y="462493"/>
              <a:ext cx="1800000" cy="18000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906347C-F4CB-4C26-A383-7A3B1678FAA2}"/>
                </a:ext>
              </a:extLst>
            </p:cNvPr>
            <p:cNvSpPr/>
            <p:nvPr/>
          </p:nvSpPr>
          <p:spPr>
            <a:xfrm>
              <a:off x="847409" y="4248959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JA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A6D74E5-1754-436C-8B2A-C3EAB9D4D1C5}"/>
                </a:ext>
              </a:extLst>
            </p:cNvPr>
            <p:cNvSpPr/>
            <p:nvPr/>
          </p:nvSpPr>
          <p:spPr>
            <a:xfrm>
              <a:off x="2780928" y="4248959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ABA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C0C9B4A-A44C-4B33-9111-20739901E37D}"/>
                </a:ext>
              </a:extLst>
            </p:cNvPr>
            <p:cNvSpPr/>
            <p:nvPr/>
          </p:nvSpPr>
          <p:spPr>
            <a:xfrm>
              <a:off x="4709510" y="4248959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Auxin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AA09466-A69E-4CFE-9CAE-1D0EE22E9E5F}"/>
                </a:ext>
              </a:extLst>
            </p:cNvPr>
            <p:cNvSpPr/>
            <p:nvPr/>
          </p:nvSpPr>
          <p:spPr>
            <a:xfrm rot="16200000" flipH="1">
              <a:off x="-410226" y="1143314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Shoot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BCACDBE-D688-4D31-B73D-B56D6B1DE5AF}"/>
                </a:ext>
              </a:extLst>
            </p:cNvPr>
            <p:cNvSpPr/>
            <p:nvPr/>
          </p:nvSpPr>
          <p:spPr>
            <a:xfrm rot="16200000" flipH="1">
              <a:off x="-410226" y="3036547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Root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97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B83AFA82-5B47-4B20-AE27-AC8E305EDA7D}"/>
              </a:ext>
            </a:extLst>
          </p:cNvPr>
          <p:cNvGrpSpPr/>
          <p:nvPr/>
        </p:nvGrpSpPr>
        <p:grpSpPr>
          <a:xfrm>
            <a:off x="300634" y="459338"/>
            <a:ext cx="6256732" cy="4224824"/>
            <a:chOff x="-2334572" y="147126"/>
            <a:chExt cx="6256732" cy="422482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5ED7E2-A84F-4332-881A-73AB84B2BCC0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009"/>
            <a:stretch/>
          </p:blipFill>
          <p:spPr>
            <a:xfrm>
              <a:off x="-1749816" y="2040359"/>
              <a:ext cx="1800000" cy="180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111B25F-9290-4716-8491-2FD4899D152C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60"/>
            <a:stretch/>
          </p:blipFill>
          <p:spPr>
            <a:xfrm>
              <a:off x="-1749816" y="147126"/>
              <a:ext cx="1800000" cy="180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3A1EE56-B6DE-48E9-961D-83E5D96D5F07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903"/>
            <a:stretch/>
          </p:blipFill>
          <p:spPr>
            <a:xfrm>
              <a:off x="188640" y="2040359"/>
              <a:ext cx="1800000" cy="180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9FC9E3A-6318-4296-839F-FAC14D27AD20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77"/>
            <a:stretch/>
          </p:blipFill>
          <p:spPr>
            <a:xfrm>
              <a:off x="188640" y="147126"/>
              <a:ext cx="1800000" cy="1800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1B84D3D-E59A-4A44-950E-DA808EE99189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741"/>
            <a:stretch/>
          </p:blipFill>
          <p:spPr>
            <a:xfrm>
              <a:off x="2122160" y="2040359"/>
              <a:ext cx="1800000" cy="1800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44974DD4-0D4D-4F2A-83D8-D1DFB7559BEF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15"/>
            <a:stretch/>
          </p:blipFill>
          <p:spPr>
            <a:xfrm>
              <a:off x="2122160" y="147126"/>
              <a:ext cx="1800000" cy="1800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ACAA50-3A43-4CE9-8D5D-154732704C14}"/>
                </a:ext>
              </a:extLst>
            </p:cNvPr>
            <p:cNvSpPr/>
            <p:nvPr/>
          </p:nvSpPr>
          <p:spPr>
            <a:xfrm>
              <a:off x="-1749816" y="3933592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BL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5100BF-3395-40C7-B035-28F99D96FBB6}"/>
                </a:ext>
              </a:extLst>
            </p:cNvPr>
            <p:cNvSpPr/>
            <p:nvPr/>
          </p:nvSpPr>
          <p:spPr>
            <a:xfrm>
              <a:off x="188641" y="3933592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CK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3354C9-EF7D-4FE0-9009-0AD819A9AEC3}"/>
                </a:ext>
              </a:extLst>
            </p:cNvPr>
            <p:cNvSpPr/>
            <p:nvPr/>
          </p:nvSpPr>
          <p:spPr>
            <a:xfrm>
              <a:off x="2122160" y="3933592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GA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0B500F1-FFE3-4D74-ADD3-228F9ED9005C}"/>
                </a:ext>
              </a:extLst>
            </p:cNvPr>
            <p:cNvSpPr/>
            <p:nvPr/>
          </p:nvSpPr>
          <p:spPr>
            <a:xfrm rot="16200000" flipH="1">
              <a:off x="-3015393" y="827947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Shoot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DC7717E-B86C-4789-86AB-4996146D4D62}"/>
                </a:ext>
              </a:extLst>
            </p:cNvPr>
            <p:cNvSpPr/>
            <p:nvPr/>
          </p:nvSpPr>
          <p:spPr>
            <a:xfrm rot="16200000" flipH="1">
              <a:off x="-3015393" y="2721180"/>
              <a:ext cx="1800000" cy="4383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Root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02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1532" y="3003798"/>
            <a:ext cx="3894936" cy="576063"/>
          </a:xfrm>
        </p:spPr>
        <p:txBody>
          <a:bodyPr/>
          <a:lstStyle/>
          <a:p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459E254-C87C-413C-870D-CAC3D2397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13BA1-9FF6-4111-9F28-B6C908DF0268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EFE027-0FBF-41EB-85F5-B97620092B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D0022C-BB8B-47CE-A338-69A6A1878E4C}"/>
              </a:ext>
            </a:extLst>
          </p:cNvPr>
          <p:cNvSpPr/>
          <p:nvPr/>
        </p:nvSpPr>
        <p:spPr>
          <a:xfrm>
            <a:off x="0" y="0"/>
            <a:ext cx="515719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229200" y="267494"/>
            <a:ext cx="1604814" cy="77155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CF6E32C7-50D0-4D00-A340-2FCB76C568FA}"/>
              </a:ext>
            </a:extLst>
          </p:cNvPr>
          <p:cNvSpPr txBox="1">
            <a:spLocks/>
          </p:cNvSpPr>
          <p:nvPr/>
        </p:nvSpPr>
        <p:spPr>
          <a:xfrm>
            <a:off x="5229200" y="4803998"/>
            <a:ext cx="154305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313BA1-9FF6-4111-9F28-B6C908DF0268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12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6E483D4D-65A7-4A62-BF83-76682DDB2C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" y="0"/>
            <a:ext cx="5154563" cy="515286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2D490-4A01-47C5-B989-CC18E5803F64}"/>
              </a:ext>
            </a:extLst>
          </p:cNvPr>
          <p:cNvSpPr txBox="1">
            <a:spLocks/>
          </p:cNvSpPr>
          <p:nvPr/>
        </p:nvSpPr>
        <p:spPr>
          <a:xfrm>
            <a:off x="5280645" y="1203598"/>
            <a:ext cx="1501924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/>
              <a:t>GA</a:t>
            </a:r>
            <a:r>
              <a:rPr lang="zh-TW" altLang="en-US" sz="2800" dirty="0"/>
              <a:t>與</a:t>
            </a:r>
            <a:r>
              <a:rPr lang="en-US" altLang="zh-TW" sz="2800" dirty="0"/>
              <a:t>BL</a:t>
            </a:r>
            <a:r>
              <a:rPr lang="zh-TW" altLang="en-US" sz="2800" dirty="0"/>
              <a:t>所調控之基因在根部較少</a:t>
            </a:r>
          </a:p>
        </p:txBody>
      </p:sp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522</Words>
  <Application>Microsoft Office PowerPoint</Application>
  <PresentationFormat>自訂</PresentationFormat>
  <Paragraphs>198</Paragraphs>
  <Slides>36</Slides>
  <Notes>3</Notes>
  <HiddenSlides>2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맑은 고딕</vt:lpstr>
      <vt:lpstr>Microsoft JhengHei</vt:lpstr>
      <vt:lpstr>Arial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誌紘 謝</cp:lastModifiedBy>
  <cp:revision>158</cp:revision>
  <dcterms:created xsi:type="dcterms:W3CDTF">2016-12-05T23:26:54Z</dcterms:created>
  <dcterms:modified xsi:type="dcterms:W3CDTF">2019-01-04T05:37:20Z</dcterms:modified>
</cp:coreProperties>
</file>